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notesMasterIdLst>
    <p:notesMasterId r:id="rId34"/>
  </p:notesMasterIdLst>
  <p:sldIdLst>
    <p:sldId id="256" r:id="rId2"/>
    <p:sldId id="258" r:id="rId3"/>
    <p:sldId id="289" r:id="rId4"/>
    <p:sldId id="269" r:id="rId5"/>
    <p:sldId id="435" r:id="rId6"/>
    <p:sldId id="259" r:id="rId7"/>
    <p:sldId id="260" r:id="rId8"/>
    <p:sldId id="426" r:id="rId9"/>
    <p:sldId id="348" r:id="rId10"/>
    <p:sldId id="261" r:id="rId11"/>
    <p:sldId id="265" r:id="rId12"/>
    <p:sldId id="266" r:id="rId13"/>
    <p:sldId id="263" r:id="rId14"/>
    <p:sldId id="267" r:id="rId15"/>
    <p:sldId id="257" r:id="rId16"/>
    <p:sldId id="293" r:id="rId17"/>
    <p:sldId id="294" r:id="rId18"/>
    <p:sldId id="271" r:id="rId19"/>
    <p:sldId id="430" r:id="rId20"/>
    <p:sldId id="274" r:id="rId21"/>
    <p:sldId id="433" r:id="rId22"/>
    <p:sldId id="275" r:id="rId23"/>
    <p:sldId id="276" r:id="rId24"/>
    <p:sldId id="431" r:id="rId25"/>
    <p:sldId id="434" r:id="rId26"/>
    <p:sldId id="279" r:id="rId27"/>
    <p:sldId id="280" r:id="rId28"/>
    <p:sldId id="277" r:id="rId29"/>
    <p:sldId id="349" r:id="rId30"/>
    <p:sldId id="281" r:id="rId31"/>
    <p:sldId id="432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92CD198-3DCD-4B7B-91C8-1663226DEFCF}">
          <p14:sldIdLst>
            <p14:sldId id="256"/>
            <p14:sldId id="258"/>
            <p14:sldId id="289"/>
            <p14:sldId id="269"/>
            <p14:sldId id="435"/>
            <p14:sldId id="259"/>
            <p14:sldId id="260"/>
            <p14:sldId id="426"/>
            <p14:sldId id="348"/>
            <p14:sldId id="261"/>
            <p14:sldId id="265"/>
            <p14:sldId id="266"/>
            <p14:sldId id="263"/>
            <p14:sldId id="267"/>
            <p14:sldId id="257"/>
            <p14:sldId id="293"/>
            <p14:sldId id="294"/>
            <p14:sldId id="271"/>
            <p14:sldId id="430"/>
            <p14:sldId id="274"/>
            <p14:sldId id="433"/>
            <p14:sldId id="275"/>
            <p14:sldId id="276"/>
            <p14:sldId id="431"/>
            <p14:sldId id="434"/>
            <p14:sldId id="279"/>
            <p14:sldId id="280"/>
            <p14:sldId id="277"/>
            <p14:sldId id="349"/>
            <p14:sldId id="281"/>
            <p14:sldId id="432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3366"/>
    <a:srgbClr val="333399"/>
    <a:srgbClr val="660033"/>
    <a:srgbClr val="009900"/>
    <a:srgbClr val="FF3300"/>
    <a:srgbClr val="0033CC"/>
    <a:srgbClr val="3333CC"/>
    <a:srgbClr val="9900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608" autoAdjust="0"/>
  </p:normalViewPr>
  <p:slideViewPr>
    <p:cSldViewPr snapToGrid="0">
      <p:cViewPr varScale="1">
        <p:scale>
          <a:sx n="73" d="100"/>
          <a:sy n="73" d="100"/>
        </p:scale>
        <p:origin x="176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B0912-CD1D-4BCE-BE4C-B43F1654A11B}" type="datetimeFigureOut">
              <a:rPr kumimoji="1" lang="ja-JP" altLang="en-US" smtClean="0"/>
              <a:t>2024/1/27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109AF-297A-4EE8-A02E-27399026FC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92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784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80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79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673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382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598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727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286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439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123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32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664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180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916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408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747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858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311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9781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5469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73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548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254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47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112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004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470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109AF-297A-4EE8-A02E-27399026F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898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2537-CC87-471A-904E-1334325AE877}" type="datetimeFigureOut">
              <a:rPr kumimoji="1" lang="ja-JP" altLang="en-US" smtClean="0"/>
              <a:t>2024/1/27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3318-3546-4A18-83B6-2E23510006B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8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0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4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2537-CC87-471A-904E-1334325AE877}" type="datetimeFigureOut">
              <a:rPr kumimoji="1" lang="ja-JP" altLang="en-US" smtClean="0"/>
              <a:t>2024/1/27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3318-3546-4A18-83B6-2E23510006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921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2537-CC87-471A-904E-1334325AE877}" type="datetimeFigureOut">
              <a:rPr kumimoji="1" lang="ja-JP" altLang="en-US" smtClean="0"/>
              <a:t>2024/1/27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3318-3546-4A18-83B6-2E23510006B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30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2537-CC87-471A-904E-1334325AE877}" type="datetimeFigureOut">
              <a:rPr kumimoji="1" lang="ja-JP" altLang="en-US" smtClean="0"/>
              <a:t>2024/1/27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3318-3546-4A18-83B6-2E23510006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32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2537-CC87-471A-904E-1334325AE877}" type="datetimeFigureOut">
              <a:rPr kumimoji="1" lang="ja-JP" altLang="en-US" smtClean="0"/>
              <a:t>2024/1/27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3318-3546-4A18-83B6-2E23510006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02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9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19B3-1BC9-4CE0-BEBA-6A1C19E3FE79}" type="datetimeFigureOut">
              <a:rPr kumimoji="1" lang="ja-JP" altLang="en-US" smtClean="0"/>
              <a:t>2024/1/27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D50F-B184-4EF6-A464-63E625113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05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0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3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682537-CC87-471A-904E-1334325AE877}" type="datetimeFigureOut">
              <a:rPr kumimoji="1" lang="ja-JP" altLang="en-US" smtClean="0"/>
              <a:t>2024/1/27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12D50F-B184-4EF6-A464-63E625113AB7}" type="slidenum">
              <a:rPr kumimoji="1" lang="ja-JP" altLang="en-US" smtClean="0"/>
              <a:pPr/>
              <a:t>‹#›</a:t>
            </a:fld>
            <a:endParaRPr kumimoji="1" lang="ja-JP" altLang="en-US" sz="788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871C013C-0CFF-4BE4-BA3F-8ECF3C1A81C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2734" y="636365"/>
            <a:ext cx="573637" cy="52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7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B7125368-4457-4D3D-80DA-CF653341F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10617"/>
            <a:ext cx="8999220" cy="1431292"/>
          </a:xfrm>
        </p:spPr>
        <p:txBody>
          <a:bodyPr anchor="ctr">
            <a:normAutofit/>
          </a:bodyPr>
          <a:lstStyle/>
          <a:p>
            <a:pPr algn="ctr"/>
            <a:r>
              <a:rPr lang="ja-JP" altLang="en-US" sz="4950" dirty="0">
                <a:latin typeface="Meiryo UI" panose="020B0604030504040204" pitchFamily="50" charset="-128"/>
                <a:ea typeface="Meiryo UI" panose="020B0604030504040204" pitchFamily="50" charset="-128"/>
              </a:rPr>
              <a:t>武惑クラブ年次総会</a:t>
            </a:r>
          </a:p>
        </p:txBody>
      </p:sp>
      <p:sp>
        <p:nvSpPr>
          <p:cNvPr id="9" name="字幕 8">
            <a:extLst>
              <a:ext uri="{FF2B5EF4-FFF2-40B4-BE49-F238E27FC236}">
                <a16:creationId xmlns:a16="http://schemas.microsoft.com/office/drawing/2014/main" id="{FFDE5B3A-BA38-4BBC-BE2A-3EB636142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3471" y="4326212"/>
            <a:ext cx="5111752" cy="947176"/>
          </a:xfrm>
        </p:spPr>
        <p:txBody>
          <a:bodyPr>
            <a:noAutofit/>
          </a:bodyPr>
          <a:lstStyle/>
          <a:p>
            <a:pPr algn="r"/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日（土）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東天紅　大宮店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922BEFE-DE33-0B39-C127-E69D2AFB6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17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2C8A1C4-8A88-4652-BF33-1A1E2579B728}"/>
              </a:ext>
            </a:extLst>
          </p:cNvPr>
          <p:cNvSpPr txBox="1">
            <a:spLocks/>
          </p:cNvSpPr>
          <p:nvPr/>
        </p:nvSpPr>
        <p:spPr>
          <a:xfrm>
            <a:off x="0" y="1677955"/>
            <a:ext cx="9121140" cy="350209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開会あいさつ　　　　　　　　　　　　会長　鈴木富雄　　　　　　　　　　　　　　　　</a:t>
            </a:r>
            <a:endParaRPr lang="en-US" altLang="ja-JP" sz="21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役員の改選、承認、挨拶　　　　　</a:t>
            </a:r>
            <a:r>
              <a:rPr lang="ja-JP" altLang="en-US" sz="21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  <a:endParaRPr lang="en-US" altLang="ja-JP" sz="2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事業報告・事業計画              主務　</a:t>
            </a:r>
            <a:endParaRPr lang="en-US" altLang="ja-JP" sz="21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決算報告・監査報告              会計・監事</a:t>
            </a:r>
            <a:endParaRPr lang="en-US" altLang="ja-JP" sz="2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予算計画　　　　　　　　　　　　　　会計</a:t>
            </a:r>
            <a:endParaRPr lang="en-US" altLang="ja-JP" sz="2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会則および細則の改廃            理事会</a:t>
            </a:r>
            <a:endParaRPr lang="en-US" altLang="ja-JP" sz="21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審議事項・報告事項              理事会</a:t>
            </a:r>
            <a:endParaRPr lang="en-US" altLang="ja-JP" sz="21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今年度の方針                      主将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979574C-4B88-DCC4-F44A-AADB2071A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45746B-4839-9D5E-8BC6-BD8411B4641F}"/>
              </a:ext>
            </a:extLst>
          </p:cNvPr>
          <p:cNvSpPr txBox="1"/>
          <p:nvPr/>
        </p:nvSpPr>
        <p:spPr>
          <a:xfrm>
            <a:off x="0" y="996881"/>
            <a:ext cx="912114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300" dirty="0">
                <a:latin typeface="Meiryo UI" panose="020B0604030504040204" pitchFamily="50" charset="-128"/>
                <a:ea typeface="Meiryo UI" panose="020B0604030504040204" pitchFamily="50" charset="-128"/>
              </a:rPr>
              <a:t>総会 式次第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11EFDB-35F1-5FA4-C6CF-1622F7A0F799}"/>
              </a:ext>
            </a:extLst>
          </p:cNvPr>
          <p:cNvSpPr txBox="1"/>
          <p:nvPr/>
        </p:nvSpPr>
        <p:spPr>
          <a:xfrm>
            <a:off x="7606415" y="1377674"/>
            <a:ext cx="1493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進行　主務　宮本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8623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A1C0E6-05C9-4A53-A780-4E8A16CF094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 決算報告書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214094F-4C2B-B523-26EE-468A1EB10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651"/>
            <a:ext cx="9144000" cy="54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94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A1C0E6-05C9-4A53-A780-4E8A16CF0940}"/>
              </a:ext>
            </a:extLst>
          </p:cNvPr>
          <p:cNvSpPr txBox="1"/>
          <p:nvPr/>
        </p:nvSpPr>
        <p:spPr>
          <a:xfrm>
            <a:off x="0" y="-7793"/>
            <a:ext cx="9144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監査報告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AA726EE-BBF3-6109-E54A-EE9053683E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t="12875" r="8712"/>
          <a:stretch/>
        </p:blipFill>
        <p:spPr>
          <a:xfrm rot="5400000">
            <a:off x="1631290" y="-890700"/>
            <a:ext cx="5881420" cy="85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8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A1C0E6-05C9-4A53-A780-4E8A16CF094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　予算案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C4B1E3A-1DA4-5208-6696-5C43E8F35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01096"/>
            <a:ext cx="9069411" cy="511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79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2C8A1C4-8A88-4652-BF33-1A1E2579B728}"/>
              </a:ext>
            </a:extLst>
          </p:cNvPr>
          <p:cNvSpPr txBox="1">
            <a:spLocks/>
          </p:cNvSpPr>
          <p:nvPr/>
        </p:nvSpPr>
        <p:spPr>
          <a:xfrm>
            <a:off x="76200" y="1677955"/>
            <a:ext cx="8991600" cy="350209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開会あいさつ　　　　　　　　　　　　会長　鈴木富雄　　　　　　　　　　　　　　　　</a:t>
            </a:r>
            <a:endParaRPr lang="en-US" altLang="ja-JP" sz="21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役員の改選、承認、挨拶　　　　　</a:t>
            </a:r>
            <a:r>
              <a:rPr lang="ja-JP" altLang="en-US" sz="21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  <a:endParaRPr lang="en-US" altLang="ja-JP" sz="2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事業報告・事業計画              主務　</a:t>
            </a:r>
            <a:endParaRPr lang="en-US" altLang="ja-JP" sz="21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決算報告・監査報告              会計・監事</a:t>
            </a:r>
            <a:endParaRPr lang="en-US" altLang="ja-JP" sz="21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予算計画　　　　　　　　　　　　　　会計</a:t>
            </a:r>
            <a:endParaRPr lang="en-US" altLang="ja-JP" sz="21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会則および細則の改廃            理事会</a:t>
            </a:r>
            <a:endParaRPr lang="en-US" altLang="ja-JP" sz="21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審議事項・報告事項              理事会</a:t>
            </a:r>
            <a:endParaRPr lang="en-US" altLang="ja-JP" sz="2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今年度の方針                      主将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5000E3-F024-E46F-A4BA-73E070394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7B6D7-34F7-D780-EA4C-E73602EEB322}"/>
              </a:ext>
            </a:extLst>
          </p:cNvPr>
          <p:cNvSpPr txBox="1"/>
          <p:nvPr/>
        </p:nvSpPr>
        <p:spPr>
          <a:xfrm>
            <a:off x="0" y="996881"/>
            <a:ext cx="912114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300" dirty="0">
                <a:latin typeface="Meiryo UI" panose="020B0604030504040204" pitchFamily="50" charset="-128"/>
                <a:ea typeface="Meiryo UI" panose="020B0604030504040204" pitchFamily="50" charset="-128"/>
              </a:rPr>
              <a:t>総会 式次第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D6F795-289B-D0FE-6DFA-214A3E0C8B0F}"/>
              </a:ext>
            </a:extLst>
          </p:cNvPr>
          <p:cNvSpPr txBox="1"/>
          <p:nvPr/>
        </p:nvSpPr>
        <p:spPr>
          <a:xfrm>
            <a:off x="7574280" y="1511995"/>
            <a:ext cx="14935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rPr>
              <a:t>進行　主務　宮本</a:t>
            </a:r>
            <a:endParaRPr lang="ja-JP" altLang="en-US" sz="1350" dirty="0"/>
          </a:p>
        </p:txBody>
      </p:sp>
    </p:spTree>
    <p:extLst>
      <p:ext uri="{BB962C8B-B14F-4D97-AF65-F5344CB8AC3E}">
        <p14:creationId xmlns:p14="http://schemas.microsoft.com/office/powerpoint/2010/main" val="134740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7DBDFB-8185-4D27-AFCB-0C640ACAE2DA}"/>
              </a:ext>
            </a:extLst>
          </p:cNvPr>
          <p:cNvSpPr txBox="1"/>
          <p:nvPr/>
        </p:nvSpPr>
        <p:spPr>
          <a:xfrm>
            <a:off x="0" y="2151727"/>
            <a:ext cx="9144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１、</a:t>
            </a:r>
            <a:r>
              <a:rPr kumimoji="1"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NPO</a:t>
            </a:r>
            <a:r>
              <a:rPr kumimoji="1"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法人　クラブ遊について</a:t>
            </a:r>
            <a:endParaRPr kumimoji="1" lang="en-US" altLang="ja-JP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２、リクルート活動費設置について</a:t>
            </a:r>
            <a:endParaRPr kumimoji="1" lang="en-US" altLang="ja-JP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３、リース</a:t>
            </a:r>
            <a:r>
              <a:rPr kumimoji="1"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AED</a:t>
            </a:r>
            <a:r>
              <a:rPr kumimoji="1"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の利用研修について</a:t>
            </a:r>
            <a:endParaRPr kumimoji="1" lang="en-US" altLang="ja-JP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26C2030-2837-4561-A6DB-46D6423E4DB6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その他理事会審議事項と報告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7854E40-C004-B655-3797-84EBBD815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41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2C8A1C4-8A88-4652-BF33-1A1E2579B728}"/>
              </a:ext>
            </a:extLst>
          </p:cNvPr>
          <p:cNvSpPr txBox="1">
            <a:spLocks/>
          </p:cNvSpPr>
          <p:nvPr/>
        </p:nvSpPr>
        <p:spPr>
          <a:xfrm>
            <a:off x="76200" y="1677955"/>
            <a:ext cx="8991600" cy="350209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開会あいさつ　　　　　　　　　　　　会長　鈴木富雄　　　　　　　　　　　　　　　　</a:t>
            </a:r>
            <a:endParaRPr lang="en-US" altLang="ja-JP" sz="21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役員の改選、承認、挨拶　　　　　</a:t>
            </a:r>
            <a:r>
              <a:rPr lang="ja-JP" altLang="en-US" sz="21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  <a:endParaRPr lang="en-US" altLang="ja-JP" sz="2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事業報告・事業計画              主務　</a:t>
            </a:r>
            <a:endParaRPr lang="en-US" altLang="ja-JP" sz="21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決算報告・監査報告              会計・監事</a:t>
            </a:r>
            <a:endParaRPr lang="en-US" altLang="ja-JP" sz="21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予算計画　　　　　　　　　　　　　　会計</a:t>
            </a:r>
            <a:endParaRPr lang="en-US" altLang="ja-JP" sz="21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会則および細則の改廃            理事会</a:t>
            </a:r>
            <a:endParaRPr lang="en-US" altLang="ja-JP" sz="21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審議事項・報告事項              理事会</a:t>
            </a:r>
            <a:endParaRPr lang="en-US" altLang="ja-JP" sz="21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今年度の方針                      主将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836BF22-B0A1-C2BA-7C62-00E43C219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A74768-D576-CC4B-2448-AA7D7BE04D56}"/>
              </a:ext>
            </a:extLst>
          </p:cNvPr>
          <p:cNvSpPr txBox="1"/>
          <p:nvPr/>
        </p:nvSpPr>
        <p:spPr>
          <a:xfrm>
            <a:off x="0" y="996881"/>
            <a:ext cx="912114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300" dirty="0">
                <a:latin typeface="Meiryo UI" panose="020B0604030504040204" pitchFamily="50" charset="-128"/>
                <a:ea typeface="Meiryo UI" panose="020B0604030504040204" pitchFamily="50" charset="-128"/>
              </a:rPr>
              <a:t>総会 式次第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F0F852-A8B9-BCC1-C2F2-FD9BFFEF4219}"/>
              </a:ext>
            </a:extLst>
          </p:cNvPr>
          <p:cNvSpPr txBox="1"/>
          <p:nvPr/>
        </p:nvSpPr>
        <p:spPr>
          <a:xfrm>
            <a:off x="7574280" y="1511995"/>
            <a:ext cx="14935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rPr>
              <a:t>進行　主務　宮本</a:t>
            </a:r>
            <a:endParaRPr lang="ja-JP" altLang="en-US" sz="1350" dirty="0"/>
          </a:p>
        </p:txBody>
      </p:sp>
    </p:spTree>
    <p:extLst>
      <p:ext uri="{BB962C8B-B14F-4D97-AF65-F5344CB8AC3E}">
        <p14:creationId xmlns:p14="http://schemas.microsoft.com/office/powerpoint/2010/main" val="1826833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26C2030-2837-4561-A6DB-46D6423E4DB6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今年度方針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A38BD0-5F95-4ADB-8D83-993069A51C45}"/>
              </a:ext>
            </a:extLst>
          </p:cNvPr>
          <p:cNvSpPr txBox="1"/>
          <p:nvPr/>
        </p:nvSpPr>
        <p:spPr>
          <a:xfrm>
            <a:off x="0" y="1355163"/>
            <a:ext cx="9144000" cy="2308324"/>
          </a:xfrm>
          <a:prstGeom prst="rect">
            <a:avLst/>
          </a:prstGeom>
          <a:solidFill>
            <a:srgbClr val="9900CC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9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前　進　</a:t>
            </a:r>
            <a:endParaRPr kumimoji="1" lang="en-US" altLang="ja-JP" sz="9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4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to move forward</a:t>
            </a:r>
            <a:endParaRPr kumimoji="1" lang="en-US" altLang="ja-JP" sz="9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674D55F-864A-C80C-8A64-B86F7C042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6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721C54-A19D-4D20-9AF6-39CA131B810C}"/>
              </a:ext>
            </a:extLst>
          </p:cNvPr>
          <p:cNvSpPr txBox="1"/>
          <p:nvPr/>
        </p:nvSpPr>
        <p:spPr>
          <a:xfrm>
            <a:off x="0" y="561310"/>
            <a:ext cx="912114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300" dirty="0">
                <a:latin typeface="Meiryo UI" panose="020B0604030504040204" pitchFamily="50" charset="-128"/>
                <a:ea typeface="Meiryo UI" panose="020B0604030504040204" pitchFamily="50" charset="-128"/>
              </a:rPr>
              <a:t>総会 第二部　式次第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6FEF8F19-E8D8-4432-B87C-8D39E632679A}"/>
              </a:ext>
            </a:extLst>
          </p:cNvPr>
          <p:cNvSpPr txBox="1">
            <a:spLocks/>
          </p:cNvSpPr>
          <p:nvPr/>
        </p:nvSpPr>
        <p:spPr>
          <a:xfrm>
            <a:off x="76200" y="1675622"/>
            <a:ext cx="8991600" cy="38738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乾杯　　　　　　　　　　　　　　　 副会長　小谷野文雄</a:t>
            </a: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パンツ昇格者　贈呈式　　　　  会長　大石雅規</a:t>
            </a: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個人表彰式　　　　　　　　　　　各パンツ主将　多田・鹿田・小幡</a:t>
            </a: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年度十大ニュース　　　　 紺パン副将　横川啓大</a:t>
            </a: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記念撮影</a:t>
            </a: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エール斉唱　　　　　　　　　　　  主将　鹿田義人</a:t>
            </a: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閉会あいさつ                      副会長　閑林亮平</a:t>
            </a: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3D4C90-F6DE-44DA-A55C-D7F822E4DA5C}"/>
              </a:ext>
            </a:extLst>
          </p:cNvPr>
          <p:cNvSpPr txBox="1"/>
          <p:nvPr/>
        </p:nvSpPr>
        <p:spPr>
          <a:xfrm>
            <a:off x="7104993" y="992197"/>
            <a:ext cx="18471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進行　主務　宮本</a:t>
            </a:r>
            <a:endParaRPr lang="ja-JP" altLang="en-US" sz="16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20D3D00-CB80-02D8-37D9-223953252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0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721C54-A19D-4D20-9AF6-39CA131B810C}"/>
              </a:ext>
            </a:extLst>
          </p:cNvPr>
          <p:cNvSpPr txBox="1"/>
          <p:nvPr/>
        </p:nvSpPr>
        <p:spPr>
          <a:xfrm>
            <a:off x="0" y="561310"/>
            <a:ext cx="912114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300" dirty="0">
                <a:latin typeface="Meiryo UI" panose="020B0604030504040204" pitchFamily="50" charset="-128"/>
                <a:ea typeface="Meiryo UI" panose="020B0604030504040204" pitchFamily="50" charset="-128"/>
              </a:rPr>
              <a:t>総会 第二部　式次第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6FEF8F19-E8D8-4432-B87C-8D39E632679A}"/>
              </a:ext>
            </a:extLst>
          </p:cNvPr>
          <p:cNvSpPr txBox="1">
            <a:spLocks/>
          </p:cNvSpPr>
          <p:nvPr/>
        </p:nvSpPr>
        <p:spPr>
          <a:xfrm>
            <a:off x="76200" y="1675622"/>
            <a:ext cx="8991600" cy="38738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乾杯　　　　　　　　　　　　　　　 副会長　小谷野文雄</a:t>
            </a:r>
            <a:endParaRPr lang="en-US" altLang="ja-JP" sz="24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パンツ昇格者　贈呈式　　　　  会長　大石雅規</a:t>
            </a: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個人表彰式　　　　　　　　　　　各パンツ主将　多田・鹿田・小幡</a:t>
            </a:r>
            <a:endParaRPr lang="en-US" altLang="ja-JP" sz="24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4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lang="ja-JP" altLang="en-US" sz="24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年度十大ニュース　　　　 紺パン副将　横川啓大</a:t>
            </a:r>
            <a:endParaRPr lang="en-US" altLang="ja-JP" sz="24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記念撮影</a:t>
            </a:r>
            <a:endParaRPr lang="en-US" altLang="ja-JP" sz="24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エール斉唱　　　　　　　　　　　  主将　鹿田義人</a:t>
            </a:r>
            <a:endParaRPr lang="en-US" altLang="ja-JP" sz="24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閉会あいさつ                      副会長　閑林亮平</a:t>
            </a:r>
            <a:endParaRPr lang="en-US" altLang="ja-JP" sz="24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3D4C90-F6DE-44DA-A55C-D7F822E4DA5C}"/>
              </a:ext>
            </a:extLst>
          </p:cNvPr>
          <p:cNvSpPr txBox="1"/>
          <p:nvPr/>
        </p:nvSpPr>
        <p:spPr>
          <a:xfrm>
            <a:off x="7104993" y="992197"/>
            <a:ext cx="18471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進行　主務　宮本</a:t>
            </a:r>
            <a:endParaRPr lang="ja-JP" altLang="en-US" sz="16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20D3D00-CB80-02D8-37D9-223953252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8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721C54-A19D-4D20-9AF6-39CA131B810C}"/>
              </a:ext>
            </a:extLst>
          </p:cNvPr>
          <p:cNvSpPr txBox="1"/>
          <p:nvPr/>
        </p:nvSpPr>
        <p:spPr>
          <a:xfrm>
            <a:off x="0" y="996881"/>
            <a:ext cx="912114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300" dirty="0">
                <a:latin typeface="Meiryo UI" panose="020B0604030504040204" pitchFamily="50" charset="-128"/>
                <a:ea typeface="Meiryo UI" panose="020B0604030504040204" pitchFamily="50" charset="-128"/>
              </a:rPr>
              <a:t>総会 式次第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6FEF8F19-E8D8-4432-B87C-8D39E632679A}"/>
              </a:ext>
            </a:extLst>
          </p:cNvPr>
          <p:cNvSpPr txBox="1">
            <a:spLocks/>
          </p:cNvSpPr>
          <p:nvPr/>
        </p:nvSpPr>
        <p:spPr>
          <a:xfrm>
            <a:off x="76200" y="1675622"/>
            <a:ext cx="8991600" cy="35020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>
                <a:latin typeface="Meiryo UI" panose="020B0604030504040204" pitchFamily="50" charset="-128"/>
                <a:ea typeface="Meiryo UI" panose="020B0604030504040204" pitchFamily="50" charset="-128"/>
              </a:rPr>
              <a:t>開会あいさつ　　　　　　　　　　　　会長　大石雅規　　　　　　　　　　　　　　　　</a:t>
            </a:r>
            <a:endParaRPr lang="en-US" altLang="ja-JP" sz="2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latin typeface="Meiryo UI" panose="020B0604030504040204" pitchFamily="50" charset="-128"/>
                <a:ea typeface="Meiryo UI" panose="020B0604030504040204" pitchFamily="50" charset="-128"/>
              </a:rPr>
              <a:t>役員の改選、承認、挨拶　　　　　　　　　　　　　　</a:t>
            </a:r>
            <a:endParaRPr lang="en-US" altLang="ja-JP" sz="2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latin typeface="Meiryo UI" panose="020B0604030504040204" pitchFamily="50" charset="-128"/>
                <a:ea typeface="Meiryo UI" panose="020B0604030504040204" pitchFamily="50" charset="-128"/>
              </a:rPr>
              <a:t>事業報告・事業計画              主務　</a:t>
            </a:r>
            <a:endParaRPr lang="en-US" altLang="ja-JP" sz="2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latin typeface="Meiryo UI" panose="020B0604030504040204" pitchFamily="50" charset="-128"/>
                <a:ea typeface="Meiryo UI" panose="020B0604030504040204" pitchFamily="50" charset="-128"/>
              </a:rPr>
              <a:t>決算報告・監査報告              会計・監事</a:t>
            </a:r>
            <a:endParaRPr lang="en-US" altLang="ja-JP" sz="2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latin typeface="Meiryo UI" panose="020B0604030504040204" pitchFamily="50" charset="-128"/>
                <a:ea typeface="Meiryo UI" panose="020B0604030504040204" pitchFamily="50" charset="-128"/>
              </a:rPr>
              <a:t>予算計画　　　　　　　　　　　　　　会計</a:t>
            </a:r>
            <a:endParaRPr lang="en-US" altLang="ja-JP" sz="2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latin typeface="Meiryo UI" panose="020B0604030504040204" pitchFamily="50" charset="-128"/>
                <a:ea typeface="Meiryo UI" panose="020B0604030504040204" pitchFamily="50" charset="-128"/>
              </a:rPr>
              <a:t>審議事項・報告事項              理事会</a:t>
            </a:r>
            <a:endParaRPr lang="en-US" altLang="ja-JP" sz="2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latin typeface="Meiryo UI" panose="020B0604030504040204" pitchFamily="50" charset="-128"/>
                <a:ea typeface="Meiryo UI" panose="020B0604030504040204" pitchFamily="50" charset="-128"/>
              </a:rPr>
              <a:t>今年度の方針                      主将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3D4C90-F6DE-44DA-A55C-D7F822E4DA5C}"/>
              </a:ext>
            </a:extLst>
          </p:cNvPr>
          <p:cNvSpPr txBox="1"/>
          <p:nvPr/>
        </p:nvSpPr>
        <p:spPr>
          <a:xfrm>
            <a:off x="7574280" y="1511995"/>
            <a:ext cx="14935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rPr>
              <a:t>進行　主務　宮本</a:t>
            </a:r>
            <a:endParaRPr lang="ja-JP" altLang="en-US" sz="135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1548027-A176-60F0-1812-819F11B32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66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321917-B276-4DE9-8C9F-D14F3E69A82C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パンツ昇格者　贈呈式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830D4F-B90F-4DB7-9446-1BCA774EB2F7}"/>
              </a:ext>
            </a:extLst>
          </p:cNvPr>
          <p:cNvSpPr txBox="1"/>
          <p:nvPr/>
        </p:nvSpPr>
        <p:spPr>
          <a:xfrm>
            <a:off x="3561873" y="507749"/>
            <a:ext cx="2020253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1500" b="1" dirty="0">
                <a:solidFill>
                  <a:srgbClr val="9900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89C7D0A-FB55-47DD-A1F8-39572536F51F}"/>
              </a:ext>
            </a:extLst>
          </p:cNvPr>
          <p:cNvSpPr txBox="1"/>
          <p:nvPr/>
        </p:nvSpPr>
        <p:spPr>
          <a:xfrm>
            <a:off x="0" y="3064153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6600" dirty="0">
                <a:latin typeface="Meiryo UI" panose="020B0604030504040204" pitchFamily="50" charset="-128"/>
                <a:ea typeface="Meiryo UI" panose="020B0604030504040204" pitchFamily="50" charset="-128"/>
              </a:rPr>
              <a:t>大西　和彦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FF4D923-197F-A1F8-507B-46BB4FB20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9F0A8FB-B2AA-3230-47A8-97FCBC021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572" y="543602"/>
            <a:ext cx="1847867" cy="182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8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321917-B276-4DE9-8C9F-D14F3E69A82C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パンツ昇格者　贈呈式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830D4F-B90F-4DB7-9446-1BCA774EB2F7}"/>
              </a:ext>
            </a:extLst>
          </p:cNvPr>
          <p:cNvSpPr txBox="1"/>
          <p:nvPr/>
        </p:nvSpPr>
        <p:spPr>
          <a:xfrm>
            <a:off x="3561873" y="507749"/>
            <a:ext cx="2020253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15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89C7D0A-FB55-47DD-A1F8-39572536F51F}"/>
              </a:ext>
            </a:extLst>
          </p:cNvPr>
          <p:cNvSpPr txBox="1"/>
          <p:nvPr/>
        </p:nvSpPr>
        <p:spPr>
          <a:xfrm>
            <a:off x="-1" y="2195267"/>
            <a:ext cx="9144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6600" dirty="0">
                <a:latin typeface="Meiryo UI" panose="020B0604030504040204" pitchFamily="50" charset="-128"/>
                <a:ea typeface="Meiryo UI" panose="020B0604030504040204" pitchFamily="50" charset="-128"/>
              </a:rPr>
              <a:t>佐々木　勇</a:t>
            </a:r>
            <a:endParaRPr kumimoji="1" lang="en-US" altLang="ja-JP" sz="6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6600" dirty="0">
                <a:latin typeface="Meiryo UI" panose="020B0604030504040204" pitchFamily="50" charset="-128"/>
                <a:ea typeface="Meiryo UI" panose="020B0604030504040204" pitchFamily="50" charset="-128"/>
              </a:rPr>
              <a:t>閑林　亨平</a:t>
            </a:r>
            <a:endParaRPr kumimoji="1" lang="en-US" altLang="ja-JP" sz="6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6600" dirty="0">
                <a:latin typeface="Meiryo UI" panose="020B0604030504040204" pitchFamily="50" charset="-128"/>
                <a:ea typeface="Meiryo UI" panose="020B0604030504040204" pitchFamily="50" charset="-128"/>
              </a:rPr>
              <a:t>町田　良和</a:t>
            </a:r>
            <a:endParaRPr kumimoji="1" lang="en-US" altLang="ja-JP" sz="6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6600" dirty="0">
                <a:latin typeface="Meiryo UI" panose="020B0604030504040204" pitchFamily="50" charset="-128"/>
                <a:ea typeface="Meiryo UI" panose="020B0604030504040204" pitchFamily="50" charset="-128"/>
              </a:rPr>
              <a:t>中野　信幸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2B604B8-C9FF-4DB3-8679-C41FA8BE3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289" y="556576"/>
            <a:ext cx="1712397" cy="172235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FF4D923-197F-A1F8-507B-46BB4FB20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5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89C7D0A-FB55-47DD-A1F8-39572536F51F}"/>
              </a:ext>
            </a:extLst>
          </p:cNvPr>
          <p:cNvSpPr txBox="1"/>
          <p:nvPr/>
        </p:nvSpPr>
        <p:spPr>
          <a:xfrm>
            <a:off x="-1" y="2091969"/>
            <a:ext cx="9144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6600" dirty="0">
                <a:latin typeface="Meiryo UI" panose="020B0604030504040204" pitchFamily="50" charset="-128"/>
                <a:ea typeface="Meiryo UI" panose="020B0604030504040204" pitchFamily="50" charset="-128"/>
              </a:rPr>
              <a:t>  岡田　良則</a:t>
            </a:r>
            <a:endParaRPr kumimoji="1" lang="en-US" altLang="ja-JP" sz="6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6600" dirty="0">
                <a:latin typeface="Meiryo UI" panose="020B0604030504040204" pitchFamily="50" charset="-128"/>
                <a:ea typeface="Meiryo UI" panose="020B0604030504040204" pitchFamily="50" charset="-128"/>
              </a:rPr>
              <a:t>　音田　和幸</a:t>
            </a:r>
            <a:endParaRPr kumimoji="1" lang="en-US" altLang="ja-JP" sz="6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6600" dirty="0">
                <a:latin typeface="Meiryo UI" panose="020B0604030504040204" pitchFamily="50" charset="-128"/>
                <a:ea typeface="Meiryo UI" panose="020B0604030504040204" pitchFamily="50" charset="-128"/>
              </a:rPr>
              <a:t>  小畑　正之</a:t>
            </a:r>
            <a:endParaRPr kumimoji="1" lang="en-US" altLang="ja-JP" sz="6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6600" dirty="0">
                <a:latin typeface="Meiryo UI" panose="020B0604030504040204" pitchFamily="50" charset="-128"/>
                <a:ea typeface="Meiryo UI" panose="020B0604030504040204" pitchFamily="50" charset="-128"/>
              </a:rPr>
              <a:t>　安松　徹</a:t>
            </a:r>
            <a:endParaRPr kumimoji="1" lang="zh-TW" altLang="en-US" sz="6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321917-B276-4DE9-8C9F-D14F3E69A82C}"/>
              </a:ext>
            </a:extLst>
          </p:cNvPr>
          <p:cNvSpPr txBox="1"/>
          <p:nvPr/>
        </p:nvSpPr>
        <p:spPr>
          <a:xfrm>
            <a:off x="0" y="2719"/>
            <a:ext cx="9144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パンツ昇格者　贈呈式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830D4F-B90F-4DB7-9446-1BCA774EB2F7}"/>
              </a:ext>
            </a:extLst>
          </p:cNvPr>
          <p:cNvSpPr txBox="1"/>
          <p:nvPr/>
        </p:nvSpPr>
        <p:spPr>
          <a:xfrm>
            <a:off x="3561873" y="485404"/>
            <a:ext cx="2020253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赤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7B6884A-4DCB-4BE5-B0CE-AA91F57D3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607" y="545683"/>
            <a:ext cx="1706099" cy="1801769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BA92D38-92DA-CEBD-5D1C-8B3AA0DB0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321917-B276-4DE9-8C9F-D14F3E69A82C}"/>
              </a:ext>
            </a:extLst>
          </p:cNvPr>
          <p:cNvSpPr txBox="1"/>
          <p:nvPr/>
        </p:nvSpPr>
        <p:spPr>
          <a:xfrm>
            <a:off x="-1" y="-15020"/>
            <a:ext cx="9144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パンツ昇格者　贈呈式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830D4F-B90F-4DB7-9446-1BCA774EB2F7}"/>
              </a:ext>
            </a:extLst>
          </p:cNvPr>
          <p:cNvSpPr txBox="1"/>
          <p:nvPr/>
        </p:nvSpPr>
        <p:spPr>
          <a:xfrm>
            <a:off x="3424127" y="497511"/>
            <a:ext cx="2295743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15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紺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65F3C05-59A2-477A-8F9B-FE7A2B797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078" y="560497"/>
            <a:ext cx="1679194" cy="179906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1D81FFF-69B0-4C70-8F19-1063F91E6939}"/>
              </a:ext>
            </a:extLst>
          </p:cNvPr>
          <p:cNvSpPr txBox="1"/>
          <p:nvPr/>
        </p:nvSpPr>
        <p:spPr>
          <a:xfrm>
            <a:off x="0" y="2875002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600" dirty="0">
                <a:latin typeface="Meiryo UI" panose="020B0604030504040204" pitchFamily="50" charset="-128"/>
                <a:ea typeface="Meiryo UI" panose="020B0604030504040204" pitchFamily="50" charset="-128"/>
              </a:rPr>
              <a:t>真崎　健</a:t>
            </a:r>
            <a:endParaRPr lang="zh-CN" altLang="en-US" sz="6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847CBCD-EE63-BEA2-4AD8-EE9E11571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721C54-A19D-4D20-9AF6-39CA131B810C}"/>
              </a:ext>
            </a:extLst>
          </p:cNvPr>
          <p:cNvSpPr txBox="1"/>
          <p:nvPr/>
        </p:nvSpPr>
        <p:spPr>
          <a:xfrm>
            <a:off x="0" y="561310"/>
            <a:ext cx="912114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300" dirty="0">
                <a:latin typeface="Meiryo UI" panose="020B0604030504040204" pitchFamily="50" charset="-128"/>
                <a:ea typeface="Meiryo UI" panose="020B0604030504040204" pitchFamily="50" charset="-128"/>
              </a:rPr>
              <a:t>総会 第二部　式次第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6FEF8F19-E8D8-4432-B87C-8D39E632679A}"/>
              </a:ext>
            </a:extLst>
          </p:cNvPr>
          <p:cNvSpPr txBox="1">
            <a:spLocks/>
          </p:cNvSpPr>
          <p:nvPr/>
        </p:nvSpPr>
        <p:spPr>
          <a:xfrm>
            <a:off x="76200" y="1675622"/>
            <a:ext cx="8991600" cy="38738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乾杯　　　　　　　　　　　　　　　 副会長　小谷野文雄</a:t>
            </a:r>
            <a:endParaRPr lang="en-US" altLang="ja-JP" sz="24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パンツ昇格者　贈呈式　　　　  会長　大石雅規</a:t>
            </a:r>
            <a:endParaRPr lang="en-US" altLang="ja-JP" sz="24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個人表彰式　　　　　　　　　　　各パンツ主将　多田・鹿田・小幡</a:t>
            </a: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4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lang="ja-JP" altLang="en-US" sz="24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年度十大ニュース　　　　 紺パン副将　横川啓大</a:t>
            </a:r>
            <a:endParaRPr lang="en-US" altLang="ja-JP" sz="24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記念撮影</a:t>
            </a:r>
            <a:endParaRPr lang="en-US" altLang="ja-JP" sz="24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エール斉唱　　　　　　　　　　　  主将　鹿田義人</a:t>
            </a:r>
            <a:endParaRPr lang="en-US" altLang="ja-JP" sz="24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閉会あいさつ                      副会長　閑林亮平</a:t>
            </a:r>
            <a:endParaRPr lang="en-US" altLang="ja-JP" sz="24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3D4C90-F6DE-44DA-A55C-D7F822E4DA5C}"/>
              </a:ext>
            </a:extLst>
          </p:cNvPr>
          <p:cNvSpPr txBox="1"/>
          <p:nvPr/>
        </p:nvSpPr>
        <p:spPr>
          <a:xfrm>
            <a:off x="7104993" y="992197"/>
            <a:ext cx="18471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進行　主務　宮本</a:t>
            </a:r>
            <a:endParaRPr lang="ja-JP" altLang="en-US" sz="16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20D3D00-CB80-02D8-37D9-223953252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80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321917-B276-4DE9-8C9F-D14F3E69A82C}"/>
              </a:ext>
            </a:extLst>
          </p:cNvPr>
          <p:cNvSpPr txBox="1"/>
          <p:nvPr/>
        </p:nvSpPr>
        <p:spPr>
          <a:xfrm>
            <a:off x="-7144" y="0"/>
            <a:ext cx="9144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個人表彰式の前に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2754A4-CEDF-4AC0-AE91-59383DF9E8C2}"/>
              </a:ext>
            </a:extLst>
          </p:cNvPr>
          <p:cNvSpPr txBox="1"/>
          <p:nvPr/>
        </p:nvSpPr>
        <p:spPr>
          <a:xfrm>
            <a:off x="3326457" y="461665"/>
            <a:ext cx="24910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武惑賞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7603221-6685-0329-35E5-733A080F5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1BF63F-5EB5-96DE-1EF8-8437377A010E}"/>
              </a:ext>
            </a:extLst>
          </p:cNvPr>
          <p:cNvSpPr txBox="1"/>
          <p:nvPr/>
        </p:nvSpPr>
        <p:spPr>
          <a:xfrm>
            <a:off x="7144" y="2255828"/>
            <a:ext cx="9136856" cy="212365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金城 和之レフリー</a:t>
            </a:r>
            <a:endParaRPr lang="en-US" altLang="ja-JP" sz="6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6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稗田 英明レフリー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FB4AF9-E49C-497D-DC52-132350CF9AA9}"/>
              </a:ext>
            </a:extLst>
          </p:cNvPr>
          <p:cNvSpPr txBox="1"/>
          <p:nvPr/>
        </p:nvSpPr>
        <p:spPr>
          <a:xfrm>
            <a:off x="7144" y="1449406"/>
            <a:ext cx="47559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武惑から心を込めて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2980AB-B639-1564-6849-6EE417C3D52A}"/>
              </a:ext>
            </a:extLst>
          </p:cNvPr>
          <p:cNvSpPr txBox="1"/>
          <p:nvPr/>
        </p:nvSpPr>
        <p:spPr>
          <a:xfrm>
            <a:off x="-7144" y="4720213"/>
            <a:ext cx="9136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r>
              <a:rPr kumimoji="1"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級レフリー昇格　おめでとうございます！</a:t>
            </a:r>
          </a:p>
        </p:txBody>
      </p:sp>
    </p:spTree>
    <p:extLst>
      <p:ext uri="{BB962C8B-B14F-4D97-AF65-F5344CB8AC3E}">
        <p14:creationId xmlns:p14="http://schemas.microsoft.com/office/powerpoint/2010/main" val="348195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4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321917-B276-4DE9-8C9F-D14F3E69A82C}"/>
              </a:ext>
            </a:extLst>
          </p:cNvPr>
          <p:cNvSpPr txBox="1"/>
          <p:nvPr/>
        </p:nvSpPr>
        <p:spPr>
          <a:xfrm>
            <a:off x="-7144" y="0"/>
            <a:ext cx="9144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表彰式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新人賞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2754A4-CEDF-4AC0-AE91-59383DF9E8C2}"/>
              </a:ext>
            </a:extLst>
          </p:cNvPr>
          <p:cNvSpPr txBox="1"/>
          <p:nvPr/>
        </p:nvSpPr>
        <p:spPr>
          <a:xfrm>
            <a:off x="3347890" y="1162687"/>
            <a:ext cx="24910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新人賞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7603221-6685-0329-35E5-733A080F5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1BF63F-5EB5-96DE-1EF8-8437377A010E}"/>
              </a:ext>
            </a:extLst>
          </p:cNvPr>
          <p:cNvSpPr txBox="1"/>
          <p:nvPr/>
        </p:nvSpPr>
        <p:spPr>
          <a:xfrm>
            <a:off x="7144" y="2957511"/>
            <a:ext cx="9136856" cy="1323439"/>
          </a:xfrm>
          <a:prstGeom prst="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8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与風 達也</a:t>
            </a:r>
          </a:p>
        </p:txBody>
      </p:sp>
    </p:spTree>
    <p:extLst>
      <p:ext uri="{BB962C8B-B14F-4D97-AF65-F5344CB8AC3E}">
        <p14:creationId xmlns:p14="http://schemas.microsoft.com/office/powerpoint/2010/main" val="61961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F1848B-03B4-90EE-5DF5-D9BD9BE30BE9}"/>
              </a:ext>
            </a:extLst>
          </p:cNvPr>
          <p:cNvSpPr txBox="1"/>
          <p:nvPr/>
        </p:nvSpPr>
        <p:spPr>
          <a:xfrm>
            <a:off x="0" y="5163043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原田 量平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321917-B276-4DE9-8C9F-D14F3E69A82C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表彰式　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特別賞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2754A4-CEDF-4AC0-AE91-59383DF9E8C2}"/>
              </a:ext>
            </a:extLst>
          </p:cNvPr>
          <p:cNvSpPr txBox="1"/>
          <p:nvPr/>
        </p:nvSpPr>
        <p:spPr>
          <a:xfrm>
            <a:off x="3326456" y="429687"/>
            <a:ext cx="24910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特別賞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A28515E-47B4-6048-37E7-DC9E782FA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75" y="5221138"/>
            <a:ext cx="791937" cy="60540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A166D6-26E3-BCFA-5B19-4964DD96DD53}"/>
              </a:ext>
            </a:extLst>
          </p:cNvPr>
          <p:cNvSpPr txBox="1"/>
          <p:nvPr/>
        </p:nvSpPr>
        <p:spPr>
          <a:xfrm>
            <a:off x="-1" y="1304270"/>
            <a:ext cx="9144000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小野 雄壱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11B6BB-03DD-CE75-9D7B-A67C364C513A}"/>
              </a:ext>
            </a:extLst>
          </p:cNvPr>
          <p:cNvSpPr txBox="1"/>
          <p:nvPr/>
        </p:nvSpPr>
        <p:spPr>
          <a:xfrm>
            <a:off x="-1" y="2265529"/>
            <a:ext cx="9144000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田中 秀夫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DFAC21-A274-D732-2B72-83E89109D78D}"/>
              </a:ext>
            </a:extLst>
          </p:cNvPr>
          <p:cNvSpPr txBox="1"/>
          <p:nvPr/>
        </p:nvSpPr>
        <p:spPr>
          <a:xfrm>
            <a:off x="0" y="3231977"/>
            <a:ext cx="9144000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生亀 貴志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ED6149-1C2F-7ADA-D147-46C905D945B3}"/>
              </a:ext>
            </a:extLst>
          </p:cNvPr>
          <p:cNvSpPr txBox="1"/>
          <p:nvPr/>
        </p:nvSpPr>
        <p:spPr>
          <a:xfrm>
            <a:off x="-1" y="4196947"/>
            <a:ext cx="9144000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小倉　健</a:t>
            </a:r>
          </a:p>
        </p:txBody>
      </p:sp>
    </p:spTree>
    <p:extLst>
      <p:ext uri="{BB962C8B-B14F-4D97-AF65-F5344CB8AC3E}">
        <p14:creationId xmlns:p14="http://schemas.microsoft.com/office/powerpoint/2010/main" val="133300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321917-B276-4DE9-8C9F-D14F3E69A82C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表彰式　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トライ賞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2754A4-CEDF-4AC0-AE91-59383DF9E8C2}"/>
              </a:ext>
            </a:extLst>
          </p:cNvPr>
          <p:cNvSpPr txBox="1"/>
          <p:nvPr/>
        </p:nvSpPr>
        <p:spPr>
          <a:xfrm>
            <a:off x="3326457" y="1379510"/>
            <a:ext cx="24910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トライ賞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B0EE0C0-4746-492D-BF40-9BB1BF599C5D}"/>
              </a:ext>
            </a:extLst>
          </p:cNvPr>
          <p:cNvSpPr txBox="1"/>
          <p:nvPr/>
        </p:nvSpPr>
        <p:spPr>
          <a:xfrm>
            <a:off x="5699783" y="4356042"/>
            <a:ext cx="2745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34</a:t>
            </a:r>
            <a:r>
              <a:rPr kumimoji="1"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トライ🏉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265F6F3-2D71-6BD4-3D7F-85C85C92F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6E9E31-B7BF-9B77-9E53-0864E39262AA}"/>
              </a:ext>
            </a:extLst>
          </p:cNvPr>
          <p:cNvSpPr txBox="1"/>
          <p:nvPr/>
        </p:nvSpPr>
        <p:spPr>
          <a:xfrm>
            <a:off x="0" y="2767280"/>
            <a:ext cx="9144000" cy="1323439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8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石森　崇志</a:t>
            </a:r>
          </a:p>
        </p:txBody>
      </p:sp>
    </p:spTree>
    <p:extLst>
      <p:ext uri="{BB962C8B-B14F-4D97-AF65-F5344CB8AC3E}">
        <p14:creationId xmlns:p14="http://schemas.microsoft.com/office/powerpoint/2010/main" val="145529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321917-B276-4DE9-8C9F-D14F3E69A82C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表彰式　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タックル賞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2754A4-CEDF-4AC0-AE91-59383DF9E8C2}"/>
              </a:ext>
            </a:extLst>
          </p:cNvPr>
          <p:cNvSpPr txBox="1"/>
          <p:nvPr/>
        </p:nvSpPr>
        <p:spPr>
          <a:xfrm>
            <a:off x="0" y="1154095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タックル賞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1BCA750-6E8B-20B0-4102-90C63CCDA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BB35CE8-3CC4-49C4-2131-C254DFA07FEF}"/>
              </a:ext>
            </a:extLst>
          </p:cNvPr>
          <p:cNvSpPr txBox="1"/>
          <p:nvPr/>
        </p:nvSpPr>
        <p:spPr>
          <a:xfrm>
            <a:off x="-1" y="2265529"/>
            <a:ext cx="9144000" cy="101566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6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伊藤 晴久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875286-4189-B2DB-58DA-2AE1A97CF57E}"/>
              </a:ext>
            </a:extLst>
          </p:cNvPr>
          <p:cNvSpPr txBox="1"/>
          <p:nvPr/>
        </p:nvSpPr>
        <p:spPr>
          <a:xfrm>
            <a:off x="-1" y="335007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6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伊手　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7E1B8A-1BCA-8C14-8BB4-68940D2E6119}"/>
              </a:ext>
            </a:extLst>
          </p:cNvPr>
          <p:cNvSpPr txBox="1"/>
          <p:nvPr/>
        </p:nvSpPr>
        <p:spPr>
          <a:xfrm>
            <a:off x="0" y="4436763"/>
            <a:ext cx="914400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後藤 謙介</a:t>
            </a:r>
          </a:p>
        </p:txBody>
      </p:sp>
    </p:spTree>
    <p:extLst>
      <p:ext uri="{BB962C8B-B14F-4D97-AF65-F5344CB8AC3E}">
        <p14:creationId xmlns:p14="http://schemas.microsoft.com/office/powerpoint/2010/main" val="264662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A650465-DED4-4927-A87E-9BD650C660D6}"/>
              </a:ext>
            </a:extLst>
          </p:cNvPr>
          <p:cNvSpPr txBox="1"/>
          <p:nvPr/>
        </p:nvSpPr>
        <p:spPr>
          <a:xfrm>
            <a:off x="0" y="-13304"/>
            <a:ext cx="9144000" cy="41549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kumimoji="1" lang="ja-JP" altLang="en-US" sz="2100" dirty="0">
                <a:latin typeface="Meiryo UI" panose="020B0604030504040204" pitchFamily="50" charset="-128"/>
                <a:ea typeface="Meiryo UI" panose="020B0604030504040204" pitchFamily="50" charset="-128"/>
              </a:rPr>
              <a:t>武惑クラブの現状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89F826A-9B07-4E59-90B5-5EB22B23EBF5}"/>
              </a:ext>
            </a:extLst>
          </p:cNvPr>
          <p:cNvSpPr txBox="1"/>
          <p:nvPr/>
        </p:nvSpPr>
        <p:spPr>
          <a:xfrm>
            <a:off x="0" y="3003768"/>
            <a:ext cx="914400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rgbClr val="9900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紫</a:t>
            </a:r>
            <a:r>
              <a:rPr kumimoji="1" lang="ja-JP" altLang="en-US" sz="5400" b="1" dirty="0">
                <a:solidFill>
                  <a:srgbClr val="9900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5400" b="1" dirty="0">
                <a:solidFill>
                  <a:srgbClr val="9900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5400" b="1" dirty="0">
                <a:solidFill>
                  <a:srgbClr val="9900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en-US" altLang="ja-JP" sz="5400" b="1" dirty="0">
              <a:solidFill>
                <a:srgbClr val="9900C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500" b="1" dirty="0">
                <a:solidFill>
                  <a:srgbClr val="F8F2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黄　</a:t>
            </a:r>
            <a:r>
              <a:rPr lang="en-US" altLang="ja-JP" sz="4500" b="1" dirty="0">
                <a:solidFill>
                  <a:srgbClr val="F8F2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lang="ja-JP" altLang="en-US" sz="4500" b="1" dirty="0">
                <a:solidFill>
                  <a:srgbClr val="F8F2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　</a:t>
            </a:r>
            <a:r>
              <a:rPr lang="ja-JP" altLang="en-US" sz="4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赤　</a:t>
            </a:r>
            <a:r>
              <a:rPr lang="en-US" altLang="ja-JP" sz="4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4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en-US" altLang="ja-JP" sz="45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500" b="1" dirty="0">
                <a:solidFill>
                  <a:srgbClr val="3333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紺　</a:t>
            </a:r>
            <a:r>
              <a:rPr lang="en-US" altLang="ja-JP" sz="4500" b="1" dirty="0">
                <a:solidFill>
                  <a:srgbClr val="3333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43</a:t>
            </a:r>
            <a:r>
              <a:rPr kumimoji="1" lang="ja-JP" altLang="en-US" sz="4500" b="1" dirty="0">
                <a:solidFill>
                  <a:srgbClr val="3333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　</a:t>
            </a:r>
            <a:r>
              <a:rPr lang="ja-JP" altLang="en-US" sz="4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白</a:t>
            </a:r>
            <a:r>
              <a:rPr kumimoji="1" lang="ja-JP" altLang="en-US" sz="4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4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sz="4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en-US" altLang="ja-JP" sz="4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DBC2DF-93E3-4D86-9A25-F539AF58979F}"/>
              </a:ext>
            </a:extLst>
          </p:cNvPr>
          <p:cNvSpPr txBox="1"/>
          <p:nvPr/>
        </p:nvSpPr>
        <p:spPr>
          <a:xfrm>
            <a:off x="0" y="1427482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4950" b="1" dirty="0">
                <a:solidFill>
                  <a:srgbClr val="05DD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会員総数　</a:t>
            </a:r>
            <a:r>
              <a:rPr lang="en-US" altLang="ja-JP" sz="4950" b="1" dirty="0">
                <a:solidFill>
                  <a:srgbClr val="05DD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122</a:t>
            </a:r>
            <a:r>
              <a:rPr kumimoji="1" lang="ja-JP" altLang="en-US" sz="4950" b="1" dirty="0">
                <a:solidFill>
                  <a:srgbClr val="05DD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br>
              <a:rPr kumimoji="1" lang="en-US" altLang="ja-JP" sz="4950" b="1" dirty="0">
                <a:solidFill>
                  <a:srgbClr val="05DD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en-US" altLang="ja-JP" sz="405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4050" dirty="0">
                <a:latin typeface="Meiryo UI" panose="020B0604030504040204" pitchFamily="50" charset="-128"/>
                <a:ea typeface="Meiryo UI" panose="020B0604030504040204" pitchFamily="50" charset="-128"/>
              </a:rPr>
              <a:t>内、準会員　</a:t>
            </a:r>
            <a:r>
              <a:rPr kumimoji="1" lang="en-US" altLang="ja-JP" sz="405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4050" dirty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kumimoji="1" lang="en-US" altLang="ja-JP" sz="405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4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551EDF6-D1AF-4674-A7C4-402442A2E8CB}"/>
              </a:ext>
            </a:extLst>
          </p:cNvPr>
          <p:cNvSpPr txBox="1"/>
          <p:nvPr/>
        </p:nvSpPr>
        <p:spPr>
          <a:xfrm>
            <a:off x="7699663" y="4942760"/>
            <a:ext cx="1363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※2024.1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B0F1F4-D19E-EC17-9603-2EA79470F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03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321917-B276-4DE9-8C9F-D14F3E69A82C}"/>
              </a:ext>
            </a:extLst>
          </p:cNvPr>
          <p:cNvSpPr txBox="1"/>
          <p:nvPr/>
        </p:nvSpPr>
        <p:spPr>
          <a:xfrm>
            <a:off x="-1" y="0"/>
            <a:ext cx="9144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表彰式　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【MVP】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2754A4-CEDF-4AC0-AE91-59383DF9E8C2}"/>
              </a:ext>
            </a:extLst>
          </p:cNvPr>
          <p:cNvSpPr txBox="1"/>
          <p:nvPr/>
        </p:nvSpPr>
        <p:spPr>
          <a:xfrm>
            <a:off x="-1" y="461665"/>
            <a:ext cx="9143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MVP</a:t>
            </a: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66F192-E865-988D-A7D6-FF9D8D91D0E9}"/>
              </a:ext>
            </a:extLst>
          </p:cNvPr>
          <p:cNvSpPr txBox="1"/>
          <p:nvPr/>
        </p:nvSpPr>
        <p:spPr>
          <a:xfrm>
            <a:off x="0" y="4873530"/>
            <a:ext cx="914400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新井 淳一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780C937-8AB9-8E1B-5F20-1C226F7414D5}"/>
              </a:ext>
            </a:extLst>
          </p:cNvPr>
          <p:cNvSpPr txBox="1"/>
          <p:nvPr/>
        </p:nvSpPr>
        <p:spPr>
          <a:xfrm>
            <a:off x="0" y="1438775"/>
            <a:ext cx="914400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大西 和彦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DD2937-FF60-7673-4575-4C0049C932D5}"/>
              </a:ext>
            </a:extLst>
          </p:cNvPr>
          <p:cNvSpPr txBox="1"/>
          <p:nvPr/>
        </p:nvSpPr>
        <p:spPr>
          <a:xfrm>
            <a:off x="0" y="2589023"/>
            <a:ext cx="9144000" cy="101566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6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髙橋 宏之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2EFB62-8AF1-FA7F-A990-24FD758639E3}"/>
              </a:ext>
            </a:extLst>
          </p:cNvPr>
          <p:cNvSpPr txBox="1"/>
          <p:nvPr/>
        </p:nvSpPr>
        <p:spPr>
          <a:xfrm>
            <a:off x="0" y="3734045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6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岡田 良則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D5C11D-05B1-F5DF-CD5D-FD6C770C5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7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721C54-A19D-4D20-9AF6-39CA131B810C}"/>
              </a:ext>
            </a:extLst>
          </p:cNvPr>
          <p:cNvSpPr txBox="1"/>
          <p:nvPr/>
        </p:nvSpPr>
        <p:spPr>
          <a:xfrm>
            <a:off x="0" y="561310"/>
            <a:ext cx="912114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300" dirty="0">
                <a:latin typeface="Meiryo UI" panose="020B0604030504040204" pitchFamily="50" charset="-128"/>
                <a:ea typeface="Meiryo UI" panose="020B0604030504040204" pitchFamily="50" charset="-128"/>
              </a:rPr>
              <a:t>総会 第二部　式次第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6FEF8F19-E8D8-4432-B87C-8D39E632679A}"/>
              </a:ext>
            </a:extLst>
          </p:cNvPr>
          <p:cNvSpPr txBox="1">
            <a:spLocks/>
          </p:cNvSpPr>
          <p:nvPr/>
        </p:nvSpPr>
        <p:spPr>
          <a:xfrm>
            <a:off x="76200" y="1675622"/>
            <a:ext cx="8991600" cy="38738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乾杯　　　　　　　　　　　　　　　 副会長　小谷野文雄</a:t>
            </a:r>
            <a:endParaRPr lang="en-US" altLang="ja-JP" sz="24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パンツ昇格者　贈呈式　　　　  会長　大石雅規</a:t>
            </a:r>
            <a:endParaRPr lang="en-US" altLang="ja-JP" sz="24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個人表彰式　　　　　　　　　　　各パンツ主将　多田・鹿田・小幡</a:t>
            </a:r>
            <a:endParaRPr lang="en-US" altLang="ja-JP" sz="24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年度十大ニュース　　　　 紺パン副将　横川啓大</a:t>
            </a: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記念撮影</a:t>
            </a:r>
            <a:endParaRPr lang="en-US" altLang="ja-JP" sz="24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エール斉唱　　　　　　　　　　　  主将　鹿田義人</a:t>
            </a:r>
            <a:endParaRPr lang="en-US" altLang="ja-JP" sz="24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閉会あいさつ                      副会長　閑林亮平</a:t>
            </a:r>
            <a:endParaRPr lang="en-US" altLang="ja-JP" sz="24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3D4C90-F6DE-44DA-A55C-D7F822E4DA5C}"/>
              </a:ext>
            </a:extLst>
          </p:cNvPr>
          <p:cNvSpPr txBox="1"/>
          <p:nvPr/>
        </p:nvSpPr>
        <p:spPr>
          <a:xfrm>
            <a:off x="7104993" y="992197"/>
            <a:ext cx="18471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進行　主務　宮本</a:t>
            </a:r>
            <a:endParaRPr lang="ja-JP" altLang="en-US" sz="16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20D3D00-CB80-02D8-37D9-223953252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13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321917-B276-4DE9-8C9F-D14F3E69A82C}"/>
              </a:ext>
            </a:extLst>
          </p:cNvPr>
          <p:cNvSpPr txBox="1"/>
          <p:nvPr/>
        </p:nvSpPr>
        <p:spPr>
          <a:xfrm>
            <a:off x="7144" y="-41564"/>
            <a:ext cx="9144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6A6C857B-2DF4-482A-92BA-3CEFD4BEC2B5}"/>
              </a:ext>
            </a:extLst>
          </p:cNvPr>
          <p:cNvSpPr txBox="1">
            <a:spLocks/>
          </p:cNvSpPr>
          <p:nvPr/>
        </p:nvSpPr>
        <p:spPr>
          <a:xfrm>
            <a:off x="7144" y="1325642"/>
            <a:ext cx="9136856" cy="420671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02938C-59EF-451E-84EE-6680E5ED5715}"/>
              </a:ext>
            </a:extLst>
          </p:cNvPr>
          <p:cNvSpPr txBox="1"/>
          <p:nvPr/>
        </p:nvSpPr>
        <p:spPr>
          <a:xfrm>
            <a:off x="7144" y="2851919"/>
            <a:ext cx="912971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50" dirty="0">
                <a:latin typeface="Meiryo UI" panose="020B0604030504040204" pitchFamily="50" charset="-128"/>
                <a:ea typeface="Meiryo UI" panose="020B0604030504040204" pitchFamily="50" charset="-128"/>
              </a:rPr>
              <a:t>エール斉唱        主将　鹿田　義人</a:t>
            </a:r>
            <a:endParaRPr lang="en-US" altLang="ja-JP" sz="4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4050" dirty="0">
                <a:latin typeface="Meiryo UI" panose="020B0604030504040204" pitchFamily="50" charset="-128"/>
                <a:ea typeface="Meiryo UI" panose="020B0604030504040204" pitchFamily="50" charset="-128"/>
              </a:rPr>
              <a:t>閉会あいさつ      副会長　閑林　亮平</a:t>
            </a:r>
            <a:endParaRPr lang="en-US" altLang="ja-JP" sz="4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82BD04E-D93D-4967-B2F6-F7DA14B13507}"/>
              </a:ext>
            </a:extLst>
          </p:cNvPr>
          <p:cNvSpPr txBox="1"/>
          <p:nvPr/>
        </p:nvSpPr>
        <p:spPr>
          <a:xfrm>
            <a:off x="997852" y="2036207"/>
            <a:ext cx="71625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記念写真撮ります。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5815D31-E4B9-180A-39A7-BA8DEB24D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6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7C0DEEA-BF22-4BD0-A155-ECC2823AF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9B89C0D-63C1-49EA-BA52-AA4ABE6F0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43" y="478740"/>
            <a:ext cx="8616101" cy="47752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E825235-9F7C-4F52-9131-78DD55634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445" y="2599715"/>
            <a:ext cx="5204730" cy="3647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A650465-DED4-4927-A87E-9BD650C660D6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kumimoji="1" lang="ja-JP" altLang="en-US" sz="2100" dirty="0">
                <a:latin typeface="Meiryo UI" panose="020B0604030504040204" pitchFamily="50" charset="-128"/>
                <a:ea typeface="Meiryo UI" panose="020B0604030504040204" pitchFamily="50" charset="-128"/>
              </a:rPr>
              <a:t>武惑クラブ会則　</a:t>
            </a:r>
            <a:r>
              <a:rPr kumimoji="1" lang="en-US" altLang="ja-JP" sz="21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2100" dirty="0">
                <a:latin typeface="Meiryo UI" panose="020B0604030504040204" pitchFamily="50" charset="-128"/>
                <a:ea typeface="Meiryo UI" panose="020B0604030504040204" pitchFamily="50" charset="-128"/>
              </a:rPr>
              <a:t>武惑クラブ</a:t>
            </a:r>
            <a:r>
              <a:rPr kumimoji="1" lang="en-US" altLang="ja-JP" sz="2100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2100" dirty="0">
                <a:latin typeface="Meiryo UI" panose="020B0604030504040204" pitchFamily="50" charset="-128"/>
                <a:ea typeface="Meiryo UI" panose="020B0604030504040204" pitchFamily="50" charset="-128"/>
              </a:rPr>
              <a:t>へ掲載、抜粋</a:t>
            </a:r>
          </a:p>
        </p:txBody>
      </p:sp>
    </p:spTree>
    <p:extLst>
      <p:ext uri="{BB962C8B-B14F-4D97-AF65-F5344CB8AC3E}">
        <p14:creationId xmlns:p14="http://schemas.microsoft.com/office/powerpoint/2010/main" val="93749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A1C0E6-05C9-4A53-A780-4E8A16CF0940}"/>
              </a:ext>
            </a:extLst>
          </p:cNvPr>
          <p:cNvSpPr txBox="1"/>
          <p:nvPr/>
        </p:nvSpPr>
        <p:spPr>
          <a:xfrm>
            <a:off x="0" y="-17468"/>
            <a:ext cx="9144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　組織体制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3D703EE-E75C-4654-A457-B3A01F208AB4}"/>
              </a:ext>
            </a:extLst>
          </p:cNvPr>
          <p:cNvSpPr txBox="1"/>
          <p:nvPr/>
        </p:nvSpPr>
        <p:spPr>
          <a:xfrm>
            <a:off x="242941" y="611047"/>
            <a:ext cx="52656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組織運営（役員任期原則</a:t>
            </a:r>
            <a:r>
              <a:rPr lang="en-US" altLang="zh-TW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zh-TW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年）◎全体主将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〇全体副将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62ABD79C-EBED-A153-D3DD-2E1374ED0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1628C78-BFD5-7285-92AC-CB27EED4D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40" y="949602"/>
            <a:ext cx="3740481" cy="5297352"/>
          </a:xfrm>
          <a:prstGeom prst="rect">
            <a:avLst/>
          </a:prstGeom>
        </p:spPr>
      </p:pic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7D56D66F-9DF2-3C70-D98D-A98B10B1D745}"/>
              </a:ext>
            </a:extLst>
          </p:cNvPr>
          <p:cNvSpPr/>
          <p:nvPr/>
        </p:nvSpPr>
        <p:spPr>
          <a:xfrm rot="5400000">
            <a:off x="3767705" y="3277914"/>
            <a:ext cx="1060704" cy="302172"/>
          </a:xfrm>
          <a:prstGeom prst="triangl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4B577A5-6B44-92BE-17BE-F97700A9D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949601"/>
            <a:ext cx="4055118" cy="532581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6FEBF64-F1ED-0CF9-4597-1714831B3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6092" y="962544"/>
            <a:ext cx="4990044" cy="227594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A4BBFCC-DB10-0CF9-DECB-234147CE7D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4344" y="3473574"/>
            <a:ext cx="4643868" cy="278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8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2C8A1C4-8A88-4652-BF33-1A1E2579B728}"/>
              </a:ext>
            </a:extLst>
          </p:cNvPr>
          <p:cNvSpPr txBox="1">
            <a:spLocks/>
          </p:cNvSpPr>
          <p:nvPr/>
        </p:nvSpPr>
        <p:spPr>
          <a:xfrm>
            <a:off x="76200" y="1677955"/>
            <a:ext cx="8991600" cy="350209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開会あいさつ　　　　　　　　　　　　会長　鈴木富雄　　　　　　　　　　　　　　　　</a:t>
            </a:r>
            <a:endParaRPr lang="en-US" altLang="ja-JP" sz="21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役員の改選、承認、挨拶　　　　　</a:t>
            </a:r>
            <a:r>
              <a:rPr lang="ja-JP" altLang="en-US" sz="21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  <a:endParaRPr lang="en-US" altLang="ja-JP" sz="2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latin typeface="Meiryo UI" panose="020B0604030504040204" pitchFamily="50" charset="-128"/>
                <a:ea typeface="Meiryo UI" panose="020B0604030504040204" pitchFamily="50" charset="-128"/>
              </a:rPr>
              <a:t>事業報告・事業計画              主務　</a:t>
            </a:r>
            <a:endParaRPr lang="en-US" altLang="ja-JP" sz="2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決算報告・監査報告              会計・監事</a:t>
            </a:r>
            <a:endParaRPr lang="en-US" altLang="ja-JP" sz="21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予算計画　　　　　　　　　　　　　　会計</a:t>
            </a:r>
            <a:endParaRPr lang="en-US" altLang="ja-JP" sz="21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会則および細則の改廃            理事会</a:t>
            </a:r>
            <a:endParaRPr lang="en-US" altLang="ja-JP" sz="21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審議事項・報告事項              理事会</a:t>
            </a:r>
            <a:endParaRPr lang="en-US" altLang="ja-JP" sz="21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1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今年度の方針                      主将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083212-500E-02CB-8863-4CBF4E3C6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C8481C-BC9A-672A-E16E-5E7B6A03D4B5}"/>
              </a:ext>
            </a:extLst>
          </p:cNvPr>
          <p:cNvSpPr txBox="1"/>
          <p:nvPr/>
        </p:nvSpPr>
        <p:spPr>
          <a:xfrm>
            <a:off x="0" y="996881"/>
            <a:ext cx="912114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300" dirty="0">
                <a:latin typeface="Meiryo UI" panose="020B0604030504040204" pitchFamily="50" charset="-128"/>
                <a:ea typeface="Meiryo UI" panose="020B0604030504040204" pitchFamily="50" charset="-128"/>
              </a:rPr>
              <a:t>総会 式次第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9E648B-A1F0-79B3-4B38-1D03CBE46FB5}"/>
              </a:ext>
            </a:extLst>
          </p:cNvPr>
          <p:cNvSpPr txBox="1"/>
          <p:nvPr/>
        </p:nvSpPr>
        <p:spPr>
          <a:xfrm>
            <a:off x="7574280" y="1511995"/>
            <a:ext cx="14935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rPr>
              <a:t>進行　主務　宮本</a:t>
            </a:r>
            <a:endParaRPr lang="ja-JP" altLang="en-US" sz="1350" dirty="0"/>
          </a:p>
        </p:txBody>
      </p:sp>
    </p:spTree>
    <p:extLst>
      <p:ext uri="{BB962C8B-B14F-4D97-AF65-F5344CB8AC3E}">
        <p14:creationId xmlns:p14="http://schemas.microsoft.com/office/powerpoint/2010/main" val="274699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A1C0E6-05C9-4A53-A780-4E8A16CF0940}"/>
              </a:ext>
            </a:extLst>
          </p:cNvPr>
          <p:cNvSpPr txBox="1"/>
          <p:nvPr/>
        </p:nvSpPr>
        <p:spPr>
          <a:xfrm>
            <a:off x="0" y="205"/>
            <a:ext cx="9144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年度事業報告　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赤黄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3FA3D5-6B3E-702B-7461-EE7F2DD56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44123C-374A-F51A-C90F-8EBCEC9DA166}"/>
              </a:ext>
            </a:extLst>
          </p:cNvPr>
          <p:cNvSpPr txBox="1"/>
          <p:nvPr/>
        </p:nvSpPr>
        <p:spPr>
          <a:xfrm>
            <a:off x="-59961" y="1284907"/>
            <a:ext cx="693852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タマスターズ（赤黄）〇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■2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佐野ガビーンズ　 （赤黄）〇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川越（赤　○、黄△）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栃惑・魅惑・紫峰（赤黄）〇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首都圏黄パン大会（黄のみ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不惑 （赤　○、黄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海洋ラガー（赤　○、黄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群惑 （赤黄）〇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ラグビースクール（赤黄）〇○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県内三惑（赤　○○、黄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首都圏赤パン大会（赤　○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、黄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神惑　 （赤　○、黄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不惑　 （赤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、黄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群惑　雨天中止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鹿島建設　（赤のみ　○）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川越　 （赤　△、黄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■7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菅平全国不惑交流大会（赤○○○、黄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草津合宿（赤黄○○○） 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A55C69-E299-BA9D-8888-12A861D86075}"/>
              </a:ext>
            </a:extLst>
          </p:cNvPr>
          <p:cNvSpPr txBox="1"/>
          <p:nvPr/>
        </p:nvSpPr>
        <p:spPr>
          <a:xfrm>
            <a:off x="4349785" y="1421537"/>
            <a:ext cx="483019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ねんりん東京（赤のみ　○）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不惑（赤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、黄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タマスターズ　 （赤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、黄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■10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ラグビースクール　雨天中止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首都圏黄パン大会（黄のみ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群惑　 （赤　○、黄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■11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ねんりんピック愛媛（黄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○）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県三惑（熊惑） （赤　○、黄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■関東甲信越大会（赤　○△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、黄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海洋ラガー　 （赤　○、黄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栃惑・魅惑・紫峰・仙台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（赤　○、黄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不惑（赤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、黄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 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神惑・房惑（赤　○○、黄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■12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川越　 （赤　○、黄△） 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236CB8-39C8-D583-38F9-9FCED4F2BCE5}"/>
              </a:ext>
            </a:extLst>
          </p:cNvPr>
          <p:cNvSpPr txBox="1"/>
          <p:nvPr/>
        </p:nvSpPr>
        <p:spPr>
          <a:xfrm>
            <a:off x="1" y="518318"/>
            <a:ext cx="9143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年度実績　（赤黄）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63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戦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勝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敗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kumimoji="1"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（赤） 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38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戦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勝  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敗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kumimoji="1"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47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A1C0E6-05C9-4A53-A780-4E8A16CF0940}"/>
              </a:ext>
            </a:extLst>
          </p:cNvPr>
          <p:cNvSpPr txBox="1"/>
          <p:nvPr/>
        </p:nvSpPr>
        <p:spPr>
          <a:xfrm>
            <a:off x="0" y="205"/>
            <a:ext cx="9144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年度事業報告　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白紺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3FA3D5-6B3E-702B-7461-EE7F2DD56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166AB73-A5A4-4336-FD65-D64AF3B40FBA}"/>
              </a:ext>
            </a:extLst>
          </p:cNvPr>
          <p:cNvSpPr txBox="1"/>
          <p:nvPr/>
        </p:nvSpPr>
        <p:spPr>
          <a:xfrm>
            <a:off x="0" y="1260919"/>
            <a:ext cx="862240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エクスターズ戦　〇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■2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曼荼羅ひぐらし戦　〇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■2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佐野ガビーンズ・春日部オールド戦　〇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川越戦　紺：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白：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紫峰・魅惑・栃惑戦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不惑戦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ムテッポーズ戦　〇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群惑戦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県三惑戦（熊惑）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浦和ラグビースクールコーチ戦　△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フラミンゴ戦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神惑戦　紺：〇　白：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フェニックス・房惑戦　〇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不惑戦　紺：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白紺：〇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ノッコンリーグ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OB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戦　〇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越谷セブンス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■7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菅平全国不惑交流大会　〇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×1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327B49-DB5C-089C-F569-DCAD48CFE615}"/>
              </a:ext>
            </a:extLst>
          </p:cNvPr>
          <p:cNvSpPr txBox="1"/>
          <p:nvPr/>
        </p:nvSpPr>
        <p:spPr>
          <a:xfrm>
            <a:off x="79019" y="743602"/>
            <a:ext cx="8892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年度実績（白紺のみ）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43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戦　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勝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敗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kumimoji="1"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8BFFCD1-69B5-714D-D995-55B6AE652664}"/>
              </a:ext>
            </a:extLst>
          </p:cNvPr>
          <p:cNvSpPr txBox="1"/>
          <p:nvPr/>
        </p:nvSpPr>
        <p:spPr>
          <a:xfrm>
            <a:off x="4337754" y="1387039"/>
            <a:ext cx="463408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  8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群惑戦　草津合宿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首都圏シニア大会　紺　〇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×1</a:t>
            </a: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  準優勝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■10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東日本マスターズ大会戦　〇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×3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群惑戦　〇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県三惑戦（熊惑）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関東甲信越大会（神奈川）　〇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ムテッポーズ戦　〇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紫峰・魅惑・紫峰戦　〇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神惑・房惑戦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×2</a:t>
            </a: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■12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川越不惑戦　紺：〇　白：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7054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A1C0E6-05C9-4A53-A780-4E8A16CF0940}"/>
              </a:ext>
            </a:extLst>
          </p:cNvPr>
          <p:cNvSpPr txBox="1"/>
          <p:nvPr/>
        </p:nvSpPr>
        <p:spPr>
          <a:xfrm>
            <a:off x="0" y="324"/>
            <a:ext cx="9144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年度事業計画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D282D75-3823-2E69-4964-34C6466FA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75" y="5641549"/>
            <a:ext cx="791937" cy="60540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64AFEEB-2B25-EE21-094E-F60D99EE05BF}"/>
              </a:ext>
            </a:extLst>
          </p:cNvPr>
          <p:cNvSpPr txBox="1"/>
          <p:nvPr/>
        </p:nvSpPr>
        <p:spPr>
          <a:xfrm>
            <a:off x="77178" y="895285"/>
            <a:ext cx="674793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27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　武惑クラブ年次総会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■2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　追悼試合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　不惑　　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　黄パン大会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　タマスターズ（赤黄のみ）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　紫峰・魅惑・栃惑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　フラミンゴ（白紺のみ）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　海洋ラガー・ムテッポーズ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　群惑・深谷</a:t>
            </a: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　浦和ラグビースクール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　熊惑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　首都圏赤パン大会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■5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　神惑（おそらく）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　不惑（ほぼ確定）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日または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　越谷セブンス（おそらく）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　菅平（確定）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E851A11-BADC-3057-BF34-739C3D5DECB8}"/>
              </a:ext>
            </a:extLst>
          </p:cNvPr>
          <p:cNvSpPr txBox="1"/>
          <p:nvPr/>
        </p:nvSpPr>
        <p:spPr>
          <a:xfrm>
            <a:off x="4338412" y="895285"/>
            <a:ext cx="472841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■日程未定　草津（？）合宿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　関東甲信越大会（水戸）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■10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月？日　浦和ラグビースクール（？）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　黄パン大会（おそらく）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月？日　 群惑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　県内三惑（おそらく）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■11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　海洋ラガー・ムテッポーズ（未定）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■11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　魅惑・紫峰・栃惑・仙台（確定）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月？日　不惑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月？日　川越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未定　房惑、神惑等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5200325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1594</TotalTime>
  <Words>1654</Words>
  <Application>Microsoft Office PowerPoint</Application>
  <PresentationFormat>画面に合わせる (4:3)</PresentationFormat>
  <Paragraphs>281</Paragraphs>
  <Slides>32</Slides>
  <Notes>28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7" baseType="lpstr">
      <vt:lpstr>Meiryo UI</vt:lpstr>
      <vt:lpstr>游ゴシック</vt:lpstr>
      <vt:lpstr>Calibri</vt:lpstr>
      <vt:lpstr>Calibri Light</vt:lpstr>
      <vt:lpstr>レトロスペクト</vt:lpstr>
      <vt:lpstr>武惑クラブ年次総会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宮本 慶也</dc:creator>
  <cp:lastModifiedBy>慶也 宮本</cp:lastModifiedBy>
  <cp:revision>137</cp:revision>
  <cp:lastPrinted>2023-01-09T00:54:33Z</cp:lastPrinted>
  <dcterms:created xsi:type="dcterms:W3CDTF">2021-01-18T08:05:57Z</dcterms:created>
  <dcterms:modified xsi:type="dcterms:W3CDTF">2024-01-26T21:50:52Z</dcterms:modified>
</cp:coreProperties>
</file>