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notesMasterIdLst>
    <p:notesMasterId r:id="rId171"/>
  </p:notesMasterIdLst>
  <p:sldIdLst>
    <p:sldId id="256" r:id="rId2"/>
    <p:sldId id="289" r:id="rId3"/>
    <p:sldId id="258" r:id="rId4"/>
    <p:sldId id="549" r:id="rId5"/>
    <p:sldId id="388" r:id="rId6"/>
    <p:sldId id="474" r:id="rId7"/>
    <p:sldId id="596" r:id="rId8"/>
    <p:sldId id="580" r:id="rId9"/>
    <p:sldId id="581" r:id="rId10"/>
    <p:sldId id="582" r:id="rId11"/>
    <p:sldId id="561" r:id="rId12"/>
    <p:sldId id="490" r:id="rId13"/>
    <p:sldId id="269" r:id="rId14"/>
    <p:sldId id="268" r:id="rId15"/>
    <p:sldId id="259" r:id="rId16"/>
    <p:sldId id="260" r:id="rId17"/>
    <p:sldId id="426" r:id="rId18"/>
    <p:sldId id="348" r:id="rId19"/>
    <p:sldId id="491" r:id="rId20"/>
    <p:sldId id="265" r:id="rId21"/>
    <p:sldId id="266" r:id="rId22"/>
    <p:sldId id="263" r:id="rId23"/>
    <p:sldId id="492" r:id="rId24"/>
    <p:sldId id="257" r:id="rId25"/>
    <p:sldId id="495" r:id="rId26"/>
    <p:sldId id="493" r:id="rId27"/>
    <p:sldId id="294" r:id="rId28"/>
    <p:sldId id="271" r:id="rId29"/>
    <p:sldId id="430" r:id="rId30"/>
    <p:sldId id="274" r:id="rId31"/>
    <p:sldId id="433" r:id="rId32"/>
    <p:sldId id="275" r:id="rId33"/>
    <p:sldId id="276" r:id="rId34"/>
    <p:sldId id="431" r:id="rId35"/>
    <p:sldId id="279" r:id="rId36"/>
    <p:sldId id="280" r:id="rId37"/>
    <p:sldId id="277" r:id="rId38"/>
    <p:sldId id="349" r:id="rId39"/>
    <p:sldId id="281" r:id="rId40"/>
    <p:sldId id="432" r:id="rId41"/>
    <p:sldId id="264" r:id="rId42"/>
    <p:sldId id="544" r:id="rId43"/>
    <p:sldId id="509" r:id="rId44"/>
    <p:sldId id="538" r:id="rId45"/>
    <p:sldId id="539" r:id="rId46"/>
    <p:sldId id="533" r:id="rId47"/>
    <p:sldId id="540" r:id="rId48"/>
    <p:sldId id="545" r:id="rId49"/>
    <p:sldId id="546" r:id="rId50"/>
    <p:sldId id="542" r:id="rId51"/>
    <p:sldId id="547" r:id="rId52"/>
    <p:sldId id="548" r:id="rId53"/>
    <p:sldId id="511" r:id="rId54"/>
    <p:sldId id="528" r:id="rId55"/>
    <p:sldId id="530" r:id="rId56"/>
    <p:sldId id="534" r:id="rId57"/>
    <p:sldId id="513" r:id="rId58"/>
    <p:sldId id="531" r:id="rId59"/>
    <p:sldId id="535" r:id="rId60"/>
    <p:sldId id="536" r:id="rId61"/>
    <p:sldId id="537" r:id="rId62"/>
    <p:sldId id="543" r:id="rId63"/>
    <p:sldId id="510" r:id="rId64"/>
    <p:sldId id="526" r:id="rId65"/>
    <p:sldId id="475" r:id="rId66"/>
    <p:sldId id="476" r:id="rId67"/>
    <p:sldId id="477" r:id="rId68"/>
    <p:sldId id="597" r:id="rId69"/>
    <p:sldId id="481" r:id="rId70"/>
    <p:sldId id="598" r:id="rId71"/>
    <p:sldId id="599" r:id="rId72"/>
    <p:sldId id="600" r:id="rId73"/>
    <p:sldId id="502" r:id="rId74"/>
    <p:sldId id="571" r:id="rId75"/>
    <p:sldId id="601" r:id="rId76"/>
    <p:sldId id="602" r:id="rId77"/>
    <p:sldId id="498" r:id="rId78"/>
    <p:sldId id="499" r:id="rId79"/>
    <p:sldId id="583" r:id="rId80"/>
    <p:sldId id="603" r:id="rId81"/>
    <p:sldId id="507" r:id="rId82"/>
    <p:sldId id="508" r:id="rId83"/>
    <p:sldId id="604" r:id="rId84"/>
    <p:sldId id="520" r:id="rId85"/>
    <p:sldId id="605" r:id="rId86"/>
    <p:sldId id="519" r:id="rId87"/>
    <p:sldId id="606" r:id="rId88"/>
    <p:sldId id="592" r:id="rId89"/>
    <p:sldId id="607" r:id="rId90"/>
    <p:sldId id="593" r:id="rId91"/>
    <p:sldId id="608" r:id="rId92"/>
    <p:sldId id="609" r:id="rId93"/>
    <p:sldId id="610" r:id="rId94"/>
    <p:sldId id="496" r:id="rId95"/>
    <p:sldId id="497" r:id="rId96"/>
    <p:sldId id="500" r:id="rId97"/>
    <p:sldId id="501" r:id="rId98"/>
    <p:sldId id="572" r:id="rId99"/>
    <p:sldId id="503" r:id="rId100"/>
    <p:sldId id="504" r:id="rId101"/>
    <p:sldId id="562" r:id="rId102"/>
    <p:sldId id="586" r:id="rId103"/>
    <p:sldId id="587" r:id="rId104"/>
    <p:sldId id="588" r:id="rId105"/>
    <p:sldId id="611" r:id="rId106"/>
    <p:sldId id="612" r:id="rId107"/>
    <p:sldId id="512" r:id="rId108"/>
    <p:sldId id="613" r:id="rId109"/>
    <p:sldId id="521" r:id="rId110"/>
    <p:sldId id="514" r:id="rId111"/>
    <p:sldId id="595" r:id="rId112"/>
    <p:sldId id="532" r:id="rId113"/>
    <p:sldId id="522" r:id="rId114"/>
    <p:sldId id="524" r:id="rId115"/>
    <p:sldId id="563" r:id="rId116"/>
    <p:sldId id="517" r:id="rId117"/>
    <p:sldId id="615" r:id="rId118"/>
    <p:sldId id="574" r:id="rId119"/>
    <p:sldId id="527" r:id="rId120"/>
    <p:sldId id="616" r:id="rId121"/>
    <p:sldId id="617" r:id="rId122"/>
    <p:sldId id="516" r:id="rId123"/>
    <p:sldId id="575" r:id="rId124"/>
    <p:sldId id="589" r:id="rId125"/>
    <p:sldId id="619" r:id="rId126"/>
    <p:sldId id="620" r:id="rId127"/>
    <p:sldId id="529" r:id="rId128"/>
    <p:sldId id="621" r:id="rId129"/>
    <p:sldId id="443" r:id="rId130"/>
    <p:sldId id="622" r:id="rId131"/>
    <p:sldId id="623" r:id="rId132"/>
    <p:sldId id="585" r:id="rId133"/>
    <p:sldId id="624" r:id="rId134"/>
    <p:sldId id="625" r:id="rId135"/>
    <p:sldId id="564" r:id="rId136"/>
    <p:sldId id="541" r:id="rId137"/>
    <p:sldId id="626" r:id="rId138"/>
    <p:sldId id="627" r:id="rId139"/>
    <p:sldId id="628" r:id="rId140"/>
    <p:sldId id="629" r:id="rId141"/>
    <p:sldId id="550" r:id="rId142"/>
    <p:sldId id="551" r:id="rId143"/>
    <p:sldId id="552" r:id="rId144"/>
    <p:sldId id="553" r:id="rId145"/>
    <p:sldId id="555" r:id="rId146"/>
    <p:sldId id="554" r:id="rId147"/>
    <p:sldId id="556" r:id="rId148"/>
    <p:sldId id="557" r:id="rId149"/>
    <p:sldId id="558" r:id="rId150"/>
    <p:sldId id="559" r:id="rId151"/>
    <p:sldId id="560" r:id="rId152"/>
    <p:sldId id="566" r:id="rId153"/>
    <p:sldId id="565" r:id="rId154"/>
    <p:sldId id="567" r:id="rId155"/>
    <p:sldId id="568" r:id="rId156"/>
    <p:sldId id="569" r:id="rId157"/>
    <p:sldId id="570" r:id="rId158"/>
    <p:sldId id="346" r:id="rId159"/>
    <p:sldId id="579" r:id="rId160"/>
    <p:sldId id="594" r:id="rId161"/>
    <p:sldId id="576" r:id="rId162"/>
    <p:sldId id="577" r:id="rId163"/>
    <p:sldId id="578" r:id="rId164"/>
    <p:sldId id="630" r:id="rId165"/>
    <p:sldId id="285" r:id="rId166"/>
    <p:sldId id="632" r:id="rId167"/>
    <p:sldId id="631" r:id="rId168"/>
    <p:sldId id="633" r:id="rId169"/>
    <p:sldId id="634" r:id="rId1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192CD198-3DCD-4B7B-91C8-1663226DEFCF}">
          <p14:sldIdLst>
            <p14:sldId id="256"/>
            <p14:sldId id="289"/>
            <p14:sldId id="258"/>
            <p14:sldId id="549"/>
            <p14:sldId id="388"/>
            <p14:sldId id="474"/>
            <p14:sldId id="596"/>
            <p14:sldId id="580"/>
            <p14:sldId id="581"/>
            <p14:sldId id="582"/>
            <p14:sldId id="561"/>
            <p14:sldId id="490"/>
            <p14:sldId id="269"/>
            <p14:sldId id="268"/>
            <p14:sldId id="259"/>
            <p14:sldId id="260"/>
            <p14:sldId id="426"/>
            <p14:sldId id="348"/>
            <p14:sldId id="491"/>
            <p14:sldId id="265"/>
            <p14:sldId id="266"/>
            <p14:sldId id="263"/>
            <p14:sldId id="492"/>
            <p14:sldId id="257"/>
            <p14:sldId id="495"/>
            <p14:sldId id="493"/>
            <p14:sldId id="294"/>
            <p14:sldId id="271"/>
            <p14:sldId id="430"/>
            <p14:sldId id="274"/>
            <p14:sldId id="433"/>
            <p14:sldId id="275"/>
            <p14:sldId id="276"/>
            <p14:sldId id="431"/>
            <p14:sldId id="279"/>
            <p14:sldId id="280"/>
            <p14:sldId id="277"/>
            <p14:sldId id="349"/>
            <p14:sldId id="281"/>
            <p14:sldId id="432"/>
            <p14:sldId id="264"/>
            <p14:sldId id="544"/>
            <p14:sldId id="509"/>
            <p14:sldId id="538"/>
            <p14:sldId id="539"/>
            <p14:sldId id="533"/>
            <p14:sldId id="540"/>
            <p14:sldId id="545"/>
            <p14:sldId id="546"/>
            <p14:sldId id="542"/>
            <p14:sldId id="547"/>
            <p14:sldId id="548"/>
            <p14:sldId id="511"/>
            <p14:sldId id="528"/>
            <p14:sldId id="530"/>
            <p14:sldId id="534"/>
            <p14:sldId id="513"/>
            <p14:sldId id="531"/>
            <p14:sldId id="535"/>
            <p14:sldId id="536"/>
            <p14:sldId id="537"/>
            <p14:sldId id="543"/>
            <p14:sldId id="510"/>
            <p14:sldId id="526"/>
            <p14:sldId id="475"/>
            <p14:sldId id="476"/>
            <p14:sldId id="477"/>
            <p14:sldId id="597"/>
            <p14:sldId id="481"/>
            <p14:sldId id="598"/>
            <p14:sldId id="599"/>
            <p14:sldId id="600"/>
            <p14:sldId id="502"/>
            <p14:sldId id="571"/>
            <p14:sldId id="601"/>
            <p14:sldId id="602"/>
            <p14:sldId id="498"/>
            <p14:sldId id="499"/>
            <p14:sldId id="583"/>
            <p14:sldId id="603"/>
            <p14:sldId id="507"/>
            <p14:sldId id="508"/>
            <p14:sldId id="604"/>
            <p14:sldId id="520"/>
            <p14:sldId id="605"/>
            <p14:sldId id="519"/>
            <p14:sldId id="606"/>
            <p14:sldId id="592"/>
            <p14:sldId id="607"/>
            <p14:sldId id="593"/>
            <p14:sldId id="608"/>
            <p14:sldId id="609"/>
            <p14:sldId id="610"/>
            <p14:sldId id="496"/>
            <p14:sldId id="497"/>
            <p14:sldId id="500"/>
            <p14:sldId id="501"/>
            <p14:sldId id="572"/>
            <p14:sldId id="503"/>
            <p14:sldId id="504"/>
            <p14:sldId id="562"/>
            <p14:sldId id="586"/>
            <p14:sldId id="587"/>
            <p14:sldId id="588"/>
            <p14:sldId id="611"/>
            <p14:sldId id="612"/>
            <p14:sldId id="512"/>
            <p14:sldId id="613"/>
            <p14:sldId id="521"/>
            <p14:sldId id="514"/>
            <p14:sldId id="595"/>
            <p14:sldId id="532"/>
            <p14:sldId id="522"/>
            <p14:sldId id="524"/>
            <p14:sldId id="563"/>
            <p14:sldId id="517"/>
            <p14:sldId id="615"/>
            <p14:sldId id="574"/>
            <p14:sldId id="527"/>
            <p14:sldId id="616"/>
            <p14:sldId id="617"/>
            <p14:sldId id="516"/>
            <p14:sldId id="575"/>
            <p14:sldId id="589"/>
            <p14:sldId id="619"/>
            <p14:sldId id="620"/>
            <p14:sldId id="529"/>
            <p14:sldId id="621"/>
            <p14:sldId id="443"/>
            <p14:sldId id="622"/>
            <p14:sldId id="623"/>
            <p14:sldId id="585"/>
            <p14:sldId id="624"/>
            <p14:sldId id="625"/>
            <p14:sldId id="564"/>
            <p14:sldId id="541"/>
            <p14:sldId id="626"/>
            <p14:sldId id="627"/>
            <p14:sldId id="628"/>
            <p14:sldId id="629"/>
            <p14:sldId id="550"/>
            <p14:sldId id="551"/>
            <p14:sldId id="552"/>
            <p14:sldId id="553"/>
            <p14:sldId id="555"/>
            <p14:sldId id="554"/>
            <p14:sldId id="556"/>
            <p14:sldId id="557"/>
            <p14:sldId id="558"/>
            <p14:sldId id="559"/>
            <p14:sldId id="560"/>
            <p14:sldId id="566"/>
            <p14:sldId id="565"/>
            <p14:sldId id="567"/>
            <p14:sldId id="568"/>
            <p14:sldId id="569"/>
            <p14:sldId id="570"/>
            <p14:sldId id="346"/>
            <p14:sldId id="579"/>
            <p14:sldId id="594"/>
            <p14:sldId id="576"/>
            <p14:sldId id="577"/>
            <p14:sldId id="578"/>
            <p14:sldId id="630"/>
            <p14:sldId id="285"/>
            <p14:sldId id="632"/>
            <p14:sldId id="631"/>
            <p14:sldId id="633"/>
            <p14:sldId id="6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6FF"/>
    <a:srgbClr val="003366"/>
    <a:srgbClr val="333399"/>
    <a:srgbClr val="660033"/>
    <a:srgbClr val="009900"/>
    <a:srgbClr val="FF3300"/>
    <a:srgbClr val="3333CC"/>
    <a:srgbClr val="9900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608" autoAdjust="0"/>
  </p:normalViewPr>
  <p:slideViewPr>
    <p:cSldViewPr snapToGrid="0">
      <p:cViewPr varScale="1">
        <p:scale>
          <a:sx n="65" d="100"/>
          <a:sy n="65" d="100"/>
        </p:scale>
        <p:origin x="191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22T13:15:03.5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0 107,'755'0,"-717"3,-1 1,0 2,0 2,37 12,37 7,-17-11,159 6,99-21,-321-1,161-12,-48 1,195-16,16 0,112 19,-372 0,96-21,54-6,-37 8,24-2,268 34,-422 0,123 26,-179-24,1 1,-1 1,0 0,-1 2,27 17,-31-17,-5-5,0-1,0 0,0 0,1-1,-1-1,1 0,24 2,93-3,-104-2,13-1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B0912-CD1D-4BCE-BE4C-B43F1654A11B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109AF-297A-4EE8-A02E-27399026FC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92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78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470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980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80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79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673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951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382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598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727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28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548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439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123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324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180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40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747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858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311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78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54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3664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持ち時間</a:t>
            </a:r>
            <a:r>
              <a:rPr kumimoji="1" lang="en-US" altLang="ja-JP" dirty="0"/>
              <a:t>20</a:t>
            </a:r>
            <a:r>
              <a:rPr kumimoji="1" lang="ja-JP" altLang="en-US" dirty="0"/>
              <a:t>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567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D45B-E63C-4208-BA63-7CAA3A08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2BB507-3E8F-0E5F-8646-0F317F5B6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CC0894-D78C-4D93-F9CF-3414ECD14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持ち時間</a:t>
            </a:r>
            <a:r>
              <a:rPr kumimoji="1" lang="en-US" altLang="ja-JP" dirty="0"/>
              <a:t>20</a:t>
            </a:r>
            <a:r>
              <a:rPr kumimoji="1" lang="ja-JP" altLang="en-US" dirty="0"/>
              <a:t>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5024A2-4C7E-CEB2-EB8E-65D685758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098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041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AA031-9540-E90B-B709-3E7DAA6E9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84329F-3F3B-6785-0F4F-61C067986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A674C9-8382-FF33-979A-91CA8CE39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日比野さんひとこと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B75F65-FE33-EDA4-04B0-4FD66FEB0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400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FFA25-5D05-A430-91B0-EE40E6AF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195F86-D1F8-AEAA-1024-9FFCB81B5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A39373-923A-D240-2909-8DA18139C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702D0E-971B-B9D9-2451-36CE7C747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551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656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468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49408-8FC3-958D-4477-B6486B79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AE8DF74-9884-44C5-EC9D-26653516F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37ED5C-E227-20C6-3A60-742850ED3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36B14F-DDCD-5D3C-4D2D-5668B089B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863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62300-772F-9709-39AC-AD3A2777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B69140-F9A6-7CA0-4D91-B13296DE7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ED91E4-732A-E838-FD27-DA08019C7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1AC6D1-477C-9C11-72D4-BFCC04996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648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910D4-1566-BC1F-030B-FF7E21C38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1291258-8870-FF28-9115-668C1F468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FA9586-7240-832A-ED4D-AD363DBDB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8C0BC9-0803-34E4-3A2A-57D1F0C6E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14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30904-28EE-25E8-F7AB-4A0460A3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E308AFB-AF4B-8FBD-19A0-3A01EFF67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D31214-0E15-8621-90D0-48D8C6D85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0FEE2A-B7C8-4326-3167-071A4FA1C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6991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ECA75-2A93-85CB-2CD2-47B141B3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2F4DF8-7228-971F-E92A-2B36E276E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10F3D4-590C-5DAF-59EF-3084501D6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BF5A2F-1D73-DBA0-127E-814669B42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811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09340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3F2E-E4A7-45B1-ECAB-BDCE9D555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035D40-E236-3004-63D1-F5729A43F0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320B494-7B4E-953F-DDB7-367080D82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4F2F4D-0D1E-217F-6453-57853D813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4620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0C1BB-10BD-9621-7EA5-0DC077C8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A852E1-5016-E709-4822-1F404B4A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7F6CBF9-88CB-3A6F-7F01-7B7BDC865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A8ACF9-A580-4252-7F5A-4957017D6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888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788D2-5319-4796-A7CB-429A165781F9}" type="slidenum">
              <a:rPr kumimoji="1" lang="ja-JP" altLang="en-US" smtClean="0"/>
              <a:t>159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297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6677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73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908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25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47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11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109AF-297A-4EE8-A02E-27399026FC7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3004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3318-3546-4A18-83B6-2E2351000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8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0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4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3318-3546-4A18-83B6-2E2351000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21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3318-3546-4A18-83B6-2E2351000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30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3318-3546-4A18-83B6-2E2351000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32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3318-3546-4A18-83B6-2E23510006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602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9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419B3-1BC9-4CE0-BEBA-6A1C19E3FE79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2D50F-B184-4EF6-A464-63E625113A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05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0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3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682537-CC87-471A-904E-1334325AE877}" type="datetimeFigureOut">
              <a:rPr kumimoji="1" lang="ja-JP" altLang="en-US" smtClean="0"/>
              <a:t>2025/2/3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12D50F-B184-4EF6-A464-63E625113AB7}" type="slidenum">
              <a:rPr kumimoji="1" lang="ja-JP" altLang="en-US" smtClean="0"/>
              <a:pPr/>
              <a:t>‹#›</a:t>
            </a:fld>
            <a:endParaRPr kumimoji="1" lang="ja-JP" altLang="en-US" sz="788"/>
          </a:p>
        </p:txBody>
      </p:sp>
    </p:spTree>
    <p:extLst>
      <p:ext uri="{BB962C8B-B14F-4D97-AF65-F5344CB8AC3E}">
        <p14:creationId xmlns:p14="http://schemas.microsoft.com/office/powerpoint/2010/main" val="357807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3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29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57.jpg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59.jpg"/><Relationship Id="rId5" Type="http://schemas.openxmlformats.org/officeDocument/2006/relationships/image" Target="../media/image55.png"/><Relationship Id="rId10" Type="http://schemas.openxmlformats.org/officeDocument/2006/relationships/image" Target="../media/image30.jpg"/><Relationship Id="rId4" Type="http://schemas.openxmlformats.org/officeDocument/2006/relationships/image" Target="../media/image54.jpg"/><Relationship Id="rId9" Type="http://schemas.openxmlformats.org/officeDocument/2006/relationships/image" Target="../media/image5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28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9.jpg"/><Relationship Id="rId7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B7125368-4457-4D3D-80DA-CF653341F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93535"/>
            <a:ext cx="9144000" cy="947176"/>
          </a:xfrm>
        </p:spPr>
        <p:txBody>
          <a:bodyPr anchor="ctr">
            <a:normAutofit/>
          </a:bodyPr>
          <a:lstStyle/>
          <a:p>
            <a:pPr algn="ctr"/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武惑クラブ年次総会</a:t>
            </a:r>
          </a:p>
        </p:txBody>
      </p:sp>
      <p:sp>
        <p:nvSpPr>
          <p:cNvPr id="9" name="字幕 8">
            <a:extLst>
              <a:ext uri="{FF2B5EF4-FFF2-40B4-BE49-F238E27FC236}">
                <a16:creationId xmlns:a16="http://schemas.microsoft.com/office/drawing/2014/main" id="{FFDE5B3A-BA38-4BBC-BE2A-3EB636142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0414" y="4664465"/>
            <a:ext cx="5111752" cy="947176"/>
          </a:xfrm>
        </p:spPr>
        <p:txBody>
          <a:bodyPr>
            <a:noAutofit/>
          </a:bodyPr>
          <a:lstStyle/>
          <a:p>
            <a:pPr algn="r"/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日（日）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東天紅　大宮店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922BEFE-DE33-0B39-C127-E69D2AFB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1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E2DB1-F568-DA50-B079-BCBD152F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C92EC37-0656-F3CC-5AB9-81E03AD15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t="24655" r="47500" b="56447"/>
          <a:stretch/>
        </p:blipFill>
        <p:spPr>
          <a:xfrm>
            <a:off x="5269230" y="1303020"/>
            <a:ext cx="3520441" cy="453390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69E561-4D7E-2F10-EDA6-5EEA66C68B84}"/>
              </a:ext>
            </a:extLst>
          </p:cNvPr>
          <p:cNvSpPr/>
          <p:nvPr/>
        </p:nvSpPr>
        <p:spPr>
          <a:xfrm>
            <a:off x="5347481" y="2759905"/>
            <a:ext cx="3064999" cy="4062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B439C59-3316-CA43-C1E2-5359C6ADA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775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5EFCF-1B36-A165-FCF3-88909EC3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FEC990-5EDF-C155-A3FF-5D8393E25C08}"/>
              </a:ext>
            </a:extLst>
          </p:cNvPr>
          <p:cNvSpPr txBox="1"/>
          <p:nvPr/>
        </p:nvSpPr>
        <p:spPr>
          <a:xfrm>
            <a:off x="116058" y="1149570"/>
            <a:ext cx="8947932" cy="382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405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625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「大阪に留学」</a:t>
            </a:r>
            <a:endParaRPr lang="en-US" altLang="ja-JP" sz="8625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という道を選択</a:t>
            </a:r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05635F0-EC9D-9113-4598-D962987EB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539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4CD9-13EA-9659-900C-320DBE121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918F7E-F5A3-32CA-AFE5-5D6680A0C47C}"/>
              </a:ext>
            </a:extLst>
          </p:cNvPr>
          <p:cNvSpPr txBox="1"/>
          <p:nvPr/>
        </p:nvSpPr>
        <p:spPr>
          <a:xfrm>
            <a:off x="58029" y="1024880"/>
            <a:ext cx="9027942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この会則は、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本物か、フェイクか？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 （パンツの色）</a:t>
            </a:r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en-US" altLang="ja-JP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．その年において数え年</a:t>
            </a:r>
            <a:r>
              <a:rPr lang="en-US" altLang="ja-JP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59</a:t>
            </a:r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歳となる会員で早生まれの者は、第</a:t>
            </a:r>
            <a:r>
              <a:rPr lang="en-US" altLang="ja-JP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項にかかわらず、</a:t>
            </a:r>
            <a:r>
              <a:rPr lang="ja-JP" altLang="en-US" sz="3000" dirty="0">
                <a:latin typeface="Meiryo UI" panose="020B0604030504040204" pitchFamily="50" charset="-128"/>
                <a:ea typeface="Meiryo UI" panose="020B0604030504040204" pitchFamily="50" charset="-128"/>
              </a:rPr>
              <a:t>赤色とすることができる。</a:t>
            </a:r>
            <a:endParaRPr kumimoji="1"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061DE-5E8D-EC2F-A587-DE479511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77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57DEB-A24D-637C-2ADA-2B1FF9975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9FD354-AD53-6476-7B2C-31797F1D1E91}"/>
              </a:ext>
            </a:extLst>
          </p:cNvPr>
          <p:cNvSpPr txBox="1"/>
          <p:nvPr/>
        </p:nvSpPr>
        <p:spPr>
          <a:xfrm>
            <a:off x="58029" y="1024880"/>
            <a:ext cx="9027942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明文化された会則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はない。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（数年前の総会で決議されただけ）</a:t>
            </a:r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kumimoji="1"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D17EBC-2633-692A-6F8C-7F3F5D30A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348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A257B-AC94-48AE-ED57-ECDDAA27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1EDBA5-513A-1650-1552-DD8B1BA8770D}"/>
              </a:ext>
            </a:extLst>
          </p:cNvPr>
          <p:cNvSpPr txBox="1"/>
          <p:nvPr/>
        </p:nvSpPr>
        <p:spPr>
          <a:xfrm>
            <a:off x="58029" y="1024881"/>
            <a:ext cx="90279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本来の趣旨は、</a:t>
            </a:r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原則は学年ベース（赤パン昇格）。ただし、早生まれの人が希望すれば、（紺パンに）残留することができる。</a:t>
            </a:r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kumimoji="1" lang="en-US" altLang="ja-JP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F2EE9D-2194-6F64-249A-348633BF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307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8A833FD-B640-EA2F-5B1B-B288D0DF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69" y="1522267"/>
            <a:ext cx="2433201" cy="3089767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5DB87864-B448-AE55-A56C-FB9967B3C355}"/>
              </a:ext>
            </a:extLst>
          </p:cNvPr>
          <p:cNvSpPr/>
          <p:nvPr/>
        </p:nvSpPr>
        <p:spPr>
          <a:xfrm>
            <a:off x="2791692" y="1646958"/>
            <a:ext cx="6296891" cy="2560320"/>
          </a:xfrm>
          <a:prstGeom prst="wedgeRoundRectCallout">
            <a:avLst>
              <a:gd name="adj1" fmla="val -63408"/>
              <a:gd name="adj2" fmla="val 26882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AFCC5A-528D-CB23-38A0-16DA67B9086A}"/>
              </a:ext>
            </a:extLst>
          </p:cNvPr>
          <p:cNvSpPr txBox="1"/>
          <p:nvPr/>
        </p:nvSpPr>
        <p:spPr>
          <a:xfrm>
            <a:off x="2931858" y="1646959"/>
            <a:ext cx="6089073" cy="258532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もう１年　紺で</a:t>
            </a:r>
            <a:endParaRPr kumimoji="1" lang="en-US" altLang="ja-JP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やりたいので、</a:t>
            </a:r>
            <a:endParaRPr kumimoji="1" lang="en-US" altLang="ja-JP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鹿ちゃん</a:t>
            </a:r>
            <a:r>
              <a:rPr kumimoji="1" lang="ja-JP" altLang="en-US" sz="3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よろしく</a:t>
            </a:r>
            <a:endParaRPr kumimoji="1" lang="en-US" altLang="ja-JP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0BA06DA-762D-D5C6-1E5C-E1F6EE2C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925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D2FE964-D70E-A539-7BD1-FB548B92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3" t="35212" r="41625" b="31546"/>
          <a:stretch/>
        </p:blipFill>
        <p:spPr>
          <a:xfrm>
            <a:off x="148590" y="895351"/>
            <a:ext cx="4279995" cy="4933949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3770E136-7EF0-E442-C1D2-4C323BC676DF}"/>
              </a:ext>
            </a:extLst>
          </p:cNvPr>
          <p:cNvSpPr/>
          <p:nvPr/>
        </p:nvSpPr>
        <p:spPr>
          <a:xfrm>
            <a:off x="3669030" y="1646958"/>
            <a:ext cx="5419553" cy="2353542"/>
          </a:xfrm>
          <a:prstGeom prst="wedgeRoundRectCallout">
            <a:avLst>
              <a:gd name="adj1" fmla="val -70579"/>
              <a:gd name="adj2" fmla="val -22225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74A5C-E3A2-7B3A-E0E9-2CB6F6A43FE8}"/>
              </a:ext>
            </a:extLst>
          </p:cNvPr>
          <p:cNvSpPr txBox="1"/>
          <p:nvPr/>
        </p:nvSpPr>
        <p:spPr>
          <a:xfrm>
            <a:off x="3880547" y="1841268"/>
            <a:ext cx="5208035" cy="2123658"/>
          </a:xfrm>
          <a:prstGeom prst="rect">
            <a:avLst/>
          </a:prstGeom>
          <a:noFill/>
          <a:ln w="57150">
            <a:noFill/>
          </a:ln>
        </p:spPr>
        <p:txBody>
          <a:bodyPr wrap="square" rIns="0" rtlCol="0">
            <a:spAutoFit/>
          </a:bodyPr>
          <a:lstStyle/>
          <a:p>
            <a:r>
              <a:rPr kumimoji="1" lang="ja-JP" altLang="en-US" sz="6600" b="1" dirty="0"/>
              <a:t>これにて、</a:t>
            </a:r>
            <a:endParaRPr kumimoji="1" lang="en-US" altLang="ja-JP" sz="6600" b="1" dirty="0"/>
          </a:p>
          <a:p>
            <a:r>
              <a:rPr kumimoji="1" lang="ja-JP" altLang="en-US" sz="6600" b="1" dirty="0"/>
              <a:t>一件落着～！</a:t>
            </a:r>
            <a:endParaRPr kumimoji="1" lang="en-US" altLang="ja-JP" sz="6600" b="1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2E18E84-6F5F-1CBB-557B-7BD624DA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55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60EA334-443E-6D2D-F501-F01A46F6008B}"/>
              </a:ext>
            </a:extLst>
          </p:cNvPr>
          <p:cNvSpPr txBox="1"/>
          <p:nvPr/>
        </p:nvSpPr>
        <p:spPr>
          <a:xfrm>
            <a:off x="116058" y="966690"/>
            <a:ext cx="9027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位の発表の前に！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この</a:t>
            </a:r>
            <a:r>
              <a:rPr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人に共通するのは？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AE98931-7FA8-417B-52D8-B0846F5B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4" y="2955682"/>
            <a:ext cx="8399492" cy="268399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63768B5-4684-0002-01D0-65C2160D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588608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41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B8E4-73FD-2478-E6BC-73BF2AC8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876B12-9014-78C3-9122-B00428AFA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4" t="23926" r="52084" b="30608"/>
          <a:stretch/>
        </p:blipFill>
        <p:spPr>
          <a:xfrm>
            <a:off x="6297930" y="3247697"/>
            <a:ext cx="2363251" cy="26715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112EC76-734C-B50C-1A1F-D75ACA67C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t="22589" r="46435" b="14204"/>
          <a:stretch/>
        </p:blipFill>
        <p:spPr>
          <a:xfrm>
            <a:off x="262890" y="3257550"/>
            <a:ext cx="2354581" cy="26289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044E46A-1A79-02D0-6BB0-5AB11085C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66" t="27815" r="50978" b="22305"/>
          <a:stretch/>
        </p:blipFill>
        <p:spPr>
          <a:xfrm>
            <a:off x="3341951" y="3234690"/>
            <a:ext cx="2322550" cy="266319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982C31-23D2-3CC6-8364-309A45956EBE}"/>
              </a:ext>
            </a:extLst>
          </p:cNvPr>
          <p:cNvSpPr txBox="1"/>
          <p:nvPr/>
        </p:nvSpPr>
        <p:spPr>
          <a:xfrm>
            <a:off x="116058" y="966690"/>
            <a:ext cx="9027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答え   </a:t>
            </a:r>
            <a:r>
              <a:rPr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度だけ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奥様</a:t>
            </a:r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たぶん</a:t>
            </a:r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を総会に連れてきた！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CCD928D-F1A8-B8E1-1A1B-FD47DE74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100" y="5616496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762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7ED8F-8C4E-91B7-04F8-58B9E83D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27322" r="53000" b="34437"/>
          <a:stretch/>
        </p:blipFill>
        <p:spPr>
          <a:xfrm>
            <a:off x="5554980" y="982980"/>
            <a:ext cx="3017520" cy="48963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D16284-BDB7-CDE8-5121-08AC7FFBBFB6}"/>
              </a:ext>
            </a:extLst>
          </p:cNvPr>
          <p:cNvSpPr txBox="1"/>
          <p:nvPr/>
        </p:nvSpPr>
        <p:spPr>
          <a:xfrm>
            <a:off x="333228" y="1343880"/>
            <a:ext cx="48788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例外１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たぶん、奥様を連れてきた回数としては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最多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94E6E0C-082F-569C-7DA7-2965230D8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468904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64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E5F8E-0F13-74D8-7B6D-5263B25D0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F768DA-79EB-EFA0-93DA-87E6710A209E}"/>
              </a:ext>
            </a:extLst>
          </p:cNvPr>
          <p:cNvSpPr txBox="1"/>
          <p:nvPr/>
        </p:nvSpPr>
        <p:spPr>
          <a:xfrm>
            <a:off x="104628" y="1103850"/>
            <a:ext cx="511888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例外２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埼大グラウンドにスイカ持参で奥様を連れてきた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E3093B2-3DFB-6C5F-3C66-3E3E1A833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8" t="40229" r="63800" b="43484"/>
          <a:stretch/>
        </p:blipFill>
        <p:spPr>
          <a:xfrm>
            <a:off x="5274643" y="1193531"/>
            <a:ext cx="3681353" cy="376117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6BF1D87-1D28-6342-C71E-EFEDC28E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5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F4311-2426-80D0-5C08-CB398AF1A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A873AE-EBB3-6C59-BBE8-AC9BBAB63560}"/>
              </a:ext>
            </a:extLst>
          </p:cNvPr>
          <p:cNvSpPr txBox="1"/>
          <p:nvPr/>
        </p:nvSpPr>
        <p:spPr>
          <a:xfrm>
            <a:off x="0" y="973145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年の課題</a:t>
            </a:r>
            <a:endParaRPr lang="en-US" altLang="ja-JP" sz="5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１．黄パンのテコ入れ</a:t>
            </a:r>
            <a:r>
              <a:rPr lang="en-US" altLang="ja-JP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(2.0)</a:t>
            </a:r>
          </a:p>
          <a:p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２．白パンのリクルート</a:t>
            </a:r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創部</a:t>
            </a:r>
            <a:r>
              <a:rPr kumimoji="1" lang="en-US" altLang="ja-JP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47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年目</a:t>
            </a:r>
            <a:r>
              <a:rPr kumimoji="1" lang="en-US" altLang="ja-JP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…50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周年にむけて</a:t>
            </a:r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01832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94F9-B3F7-9DBF-53E0-E05CF96AE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8A7313-E420-EA59-34EA-75574AA02140}"/>
              </a:ext>
            </a:extLst>
          </p:cNvPr>
          <p:cNvSpPr txBox="1"/>
          <p:nvPr/>
        </p:nvSpPr>
        <p:spPr>
          <a:xfrm>
            <a:off x="0" y="1035270"/>
            <a:ext cx="893826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7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57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カメちゃんスイカ事件</a:t>
            </a:r>
            <a:r>
              <a:rPr lang="en-US" altLang="ja-JP" sz="57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EF24BD2-3A7C-D080-C98D-DA961E18F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0647" r="49250" b="8202"/>
          <a:stretch/>
        </p:blipFill>
        <p:spPr>
          <a:xfrm>
            <a:off x="5154930" y="2141590"/>
            <a:ext cx="3749040" cy="37905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1B39933-6F90-CD69-B0CE-04F5FD456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5" t="43108" r="60380" b="42663"/>
          <a:stretch/>
        </p:blipFill>
        <p:spPr>
          <a:xfrm>
            <a:off x="2771061" y="3943350"/>
            <a:ext cx="2313319" cy="2057400"/>
          </a:xfrm>
          <a:prstGeom prst="rect">
            <a:avLst/>
          </a:prstGeom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90831C18-DD44-CB75-70FC-E33E2C14AB45}"/>
              </a:ext>
            </a:extLst>
          </p:cNvPr>
          <p:cNvSpPr/>
          <p:nvPr/>
        </p:nvSpPr>
        <p:spPr>
          <a:xfrm>
            <a:off x="194310" y="2274570"/>
            <a:ext cx="4732020" cy="1703070"/>
          </a:xfrm>
          <a:prstGeom prst="wedgeRoundRectCallout">
            <a:avLst>
              <a:gd name="adj1" fmla="val 72735"/>
              <a:gd name="adj2" fmla="val 906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D4FD47-0F07-FF54-8DE2-61EEE5D81D5A}"/>
              </a:ext>
            </a:extLst>
          </p:cNvPr>
          <p:cNvSpPr txBox="1"/>
          <p:nvPr/>
        </p:nvSpPr>
        <p:spPr>
          <a:xfrm>
            <a:off x="251460" y="2304000"/>
            <a:ext cx="4629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カメのスイカ、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うまいぞ！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0D614F-011B-821C-C6E8-2BF30F29E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633" y="5463590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65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F06BB-40BF-6145-E1CF-9E7149E1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6B1ADF4-DF7A-E1BB-6ED7-FB52D599E021}"/>
              </a:ext>
            </a:extLst>
          </p:cNvPr>
          <p:cNvSpPr txBox="1"/>
          <p:nvPr/>
        </p:nvSpPr>
        <p:spPr>
          <a:xfrm>
            <a:off x="0" y="1035270"/>
            <a:ext cx="89382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カメちゃんスイカ事件</a:t>
            </a:r>
            <a:r>
              <a:rPr lang="en-US" altLang="ja-JP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D2F11E-678B-76AC-3F7F-F020587E9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0647" r="49250" b="8202"/>
          <a:stretch/>
        </p:blipFill>
        <p:spPr>
          <a:xfrm>
            <a:off x="4594860" y="1695820"/>
            <a:ext cx="4126230" cy="417194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37BA63-1033-D118-308E-60CD5FED1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8" t="40229" r="63800" b="43484"/>
          <a:stretch/>
        </p:blipFill>
        <p:spPr>
          <a:xfrm>
            <a:off x="348313" y="1742170"/>
            <a:ext cx="4052237" cy="41401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DEFFD34-C6E2-CDEB-2511-84819E3B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121" y="5565067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04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D0D5-A67B-75C3-F21C-92C718C6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CC625E-2DC3-2FAF-E9F1-AB408248BEB0}"/>
              </a:ext>
            </a:extLst>
          </p:cNvPr>
          <p:cNvSpPr txBox="1"/>
          <p:nvPr/>
        </p:nvSpPr>
        <p:spPr>
          <a:xfrm>
            <a:off x="93198" y="898111"/>
            <a:ext cx="88626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＜クイズ＞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長い武惑の歴史上、カメちゃんだけが、成し遂げたこととは？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23CE86-46F9-B95E-21AC-FDFB364B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500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04872-89F8-0A2D-A3F6-E5CC4A4FB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FC9E02-AFFE-E5A3-B57D-3C20E08B2A1D}"/>
              </a:ext>
            </a:extLst>
          </p:cNvPr>
          <p:cNvSpPr txBox="1"/>
          <p:nvPr/>
        </p:nvSpPr>
        <p:spPr>
          <a:xfrm>
            <a:off x="268448" y="1369687"/>
            <a:ext cx="860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  会則確認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（その２）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7152B9-BCB4-C212-7196-683A99837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329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75BB8-E8A5-EEDF-3ED5-627796CF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537B84E-6E07-F515-ED48-F241DF7AADBD}"/>
              </a:ext>
            </a:extLst>
          </p:cNvPr>
          <p:cNvSpPr txBox="1"/>
          <p:nvPr/>
        </p:nvSpPr>
        <p:spPr>
          <a:xfrm>
            <a:off x="93198" y="898110"/>
            <a:ext cx="88626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第６章 その他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慶弔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 会員が</a:t>
            </a:r>
            <a:r>
              <a:rPr lang="ja-JP" altLang="en-US" sz="5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結婚（初婚に限る）</a:t>
            </a:r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したときは、お祝い金を送る。</a:t>
            </a:r>
            <a:endParaRPr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（注）内縁や再婚は不可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kumimoji="1" lang="en-US" altLang="ja-JP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390411-2C7E-3C47-B0E2-64D61BF6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220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91CF8-6349-79EF-FCFC-D82C13AF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E01EE4-0EC6-88F6-FA7C-57A7B4B212A6}"/>
              </a:ext>
            </a:extLst>
          </p:cNvPr>
          <p:cNvSpPr txBox="1"/>
          <p:nvPr/>
        </p:nvSpPr>
        <p:spPr>
          <a:xfrm>
            <a:off x="93198" y="898110"/>
            <a:ext cx="8862646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defRPr/>
            </a:pPr>
            <a:r>
              <a:rPr kumimoji="1"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この会則は、</a:t>
            </a:r>
            <a:endParaRPr kumimoji="1"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本物か、フェイクか？</a:t>
            </a:r>
            <a:endParaRPr kumimoji="1"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endParaRPr kumimoji="1" lang="en-US" altLang="ja-JP" sz="66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2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第６章 その他</a:t>
            </a:r>
            <a:endParaRPr lang="en-US" altLang="ja-JP" sz="2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en-US" altLang="ja-JP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慶弔</a:t>
            </a:r>
            <a:r>
              <a:rPr lang="en-US" altLang="ja-JP" sz="27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algn="l" fontAlgn="base"/>
            <a:r>
              <a:rPr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３ 会員が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結婚（初婚に限る）</a:t>
            </a:r>
            <a:r>
              <a:rPr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したときは、お祝い金を送る。</a:t>
            </a:r>
            <a:endParaRPr lang="en-US" altLang="ja-JP" sz="3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895F39-7C7D-4241-0B52-0D14ECDEE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25560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945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51E4C-5339-65E0-8639-DB001D824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1C823E4-3C06-AD59-27F4-A2C0AA76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24381" r="58750" b="22573"/>
          <a:stretch/>
        </p:blipFill>
        <p:spPr>
          <a:xfrm>
            <a:off x="5474970" y="1026289"/>
            <a:ext cx="3440430" cy="48861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09E7751-D46B-D13C-5F26-FE124961B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5" t="60672" r="6125" b="24209"/>
          <a:stretch/>
        </p:blipFill>
        <p:spPr>
          <a:xfrm>
            <a:off x="3017520" y="4454691"/>
            <a:ext cx="2400301" cy="143175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1683B64-74FD-5B76-3D5E-7320BA212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63" y="5730161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01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9DA9B-F84C-E807-1ED4-577ECCC8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10C341E-B02B-05ED-320B-163713357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t="24381" r="58750" b="22573"/>
          <a:stretch/>
        </p:blipFill>
        <p:spPr>
          <a:xfrm>
            <a:off x="6400800" y="2035723"/>
            <a:ext cx="2697480" cy="38310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7C14D84-AC01-67AC-86BC-727C792F7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5" t="60672" r="6125" b="24209"/>
          <a:stretch/>
        </p:blipFill>
        <p:spPr>
          <a:xfrm>
            <a:off x="4149090" y="4454691"/>
            <a:ext cx="2400301" cy="143175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F7B1E30-5900-6E69-E8E5-8490AAED467B}"/>
              </a:ext>
            </a:extLst>
          </p:cNvPr>
          <p:cNvSpPr txBox="1"/>
          <p:nvPr/>
        </p:nvSpPr>
        <p:spPr>
          <a:xfrm>
            <a:off x="102870" y="1090918"/>
            <a:ext cx="9041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堂々と紹介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 できない人</a:t>
            </a:r>
            <a:endParaRPr kumimoji="1"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262E90-9015-AE05-ACF9-A348156BE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203" y="5583748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58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02FA4-DD50-990F-09DE-131CBBDD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B3F8C6-014D-9BF2-6D3E-118BB0DFE6A1}"/>
              </a:ext>
            </a:extLst>
          </p:cNvPr>
          <p:cNvSpPr txBox="1"/>
          <p:nvPr/>
        </p:nvSpPr>
        <p:spPr>
          <a:xfrm>
            <a:off x="102870" y="1090918"/>
            <a:ext cx="81038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①もう</a:t>
            </a:r>
            <a:r>
              <a:rPr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人の奥さん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／今日の奥さん</a:t>
            </a:r>
            <a:endParaRPr kumimoji="1"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17FBD3E-A232-149A-BC2F-37DBB0B9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18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C031-C823-98FA-A8B5-061822F58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A70B85-D5C8-54E3-3415-D1406DAD83EE}"/>
              </a:ext>
            </a:extLst>
          </p:cNvPr>
          <p:cNvSpPr txBox="1"/>
          <p:nvPr/>
        </p:nvSpPr>
        <p:spPr>
          <a:xfrm>
            <a:off x="102870" y="1090918"/>
            <a:ext cx="87553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②血のつながって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いない妹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（≠ 義妹）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8905E4-AA61-276F-01CB-FDCFD7F2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5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　　　　　　　　　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 主務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主将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1548027-A176-60F0-1812-819F11B3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96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FE7F0-D982-FBA9-7950-FCC427FC5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5BE1C0B-9380-815A-A352-5F5106E7ADAD}"/>
              </a:ext>
            </a:extLst>
          </p:cNvPr>
          <p:cNvSpPr txBox="1"/>
          <p:nvPr/>
        </p:nvSpPr>
        <p:spPr>
          <a:xfrm>
            <a:off x="102870" y="1090918"/>
            <a:ext cx="87553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③“ただの”友達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92589FB-F2A8-D5AE-A5B9-FB337CB0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62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E9FB6-539E-1F15-CECE-E6DC4D1CA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8020CE-2CCC-5214-FF35-8A9F2ED2ADBB}"/>
              </a:ext>
            </a:extLst>
          </p:cNvPr>
          <p:cNvSpPr txBox="1"/>
          <p:nvPr/>
        </p:nvSpPr>
        <p:spPr>
          <a:xfrm>
            <a:off x="20781" y="1369687"/>
            <a:ext cx="9088582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（木沢さん）</a:t>
            </a:r>
            <a:endParaRPr lang="en-US" altLang="ja-JP" sz="5400" dirty="0"/>
          </a:p>
          <a:p>
            <a:endParaRPr lang="en-US" altLang="ja-JP" sz="1350" dirty="0"/>
          </a:p>
          <a:p>
            <a:r>
              <a:rPr lang="en-US" altLang="ja-JP" sz="6600" b="1" dirty="0">
                <a:solidFill>
                  <a:srgbClr val="FF0000"/>
                </a:solidFill>
              </a:rPr>
              <a:t>『</a:t>
            </a:r>
            <a:r>
              <a:rPr lang="ja-JP" altLang="en-US" sz="6600" b="1" dirty="0">
                <a:solidFill>
                  <a:srgbClr val="FF0000"/>
                </a:solidFill>
              </a:rPr>
              <a:t>菅平 </a:t>
            </a:r>
            <a:r>
              <a:rPr lang="ja-JP" altLang="en-US" sz="7200" b="1" dirty="0">
                <a:solidFill>
                  <a:srgbClr val="FF0000"/>
                </a:solidFill>
              </a:rPr>
              <a:t>ともだち</a:t>
            </a:r>
            <a:r>
              <a:rPr lang="ja-JP" altLang="en-US" sz="6600" b="1" dirty="0">
                <a:solidFill>
                  <a:srgbClr val="FF0000"/>
                </a:solidFill>
              </a:rPr>
              <a:t>事件</a:t>
            </a:r>
            <a:r>
              <a:rPr lang="en-US" altLang="ja-JP" sz="6600" b="1" dirty="0">
                <a:solidFill>
                  <a:srgbClr val="FF0000"/>
                </a:solidFill>
              </a:rPr>
              <a:t>』</a:t>
            </a:r>
            <a:endParaRPr kumimoji="1" lang="ja-JP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344B304-9F10-714F-21AF-66D10CEDD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326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8EC2-BA99-92FC-75CC-B818436FF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36944D-69CC-2632-8227-54699D55ECD8}"/>
              </a:ext>
            </a:extLst>
          </p:cNvPr>
          <p:cNvSpPr txBox="1"/>
          <p:nvPr/>
        </p:nvSpPr>
        <p:spPr>
          <a:xfrm>
            <a:off x="114300" y="910808"/>
            <a:ext cx="891540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</a:t>
            </a:r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川さん、</a:t>
            </a:r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赤羽ナンパ事件</a:t>
            </a:r>
            <a:endParaRPr lang="en-US" altLang="ja-JP" sz="6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endParaRPr lang="en-US" altLang="ja-JP" sz="6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C61056-65E7-2358-400D-52F08AB87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34044" r="58000" b="39892"/>
          <a:stretch/>
        </p:blipFill>
        <p:spPr>
          <a:xfrm>
            <a:off x="6091524" y="2510055"/>
            <a:ext cx="2609131" cy="341608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B297C7-F95B-3CB0-C640-42EA9561D815}"/>
              </a:ext>
            </a:extLst>
          </p:cNvPr>
          <p:cNvSpPr/>
          <p:nvPr/>
        </p:nvSpPr>
        <p:spPr>
          <a:xfrm>
            <a:off x="6312450" y="3738995"/>
            <a:ext cx="1958714" cy="2424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5021A0-2799-CDF2-479F-40FC0579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146" y="5320731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270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141CF-0B00-8CDD-64A9-DC7044149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3757AC-0C16-FD21-9CC0-7E7A99E53C26}"/>
              </a:ext>
            </a:extLst>
          </p:cNvPr>
          <p:cNvSpPr txBox="1"/>
          <p:nvPr/>
        </p:nvSpPr>
        <p:spPr>
          <a:xfrm>
            <a:off x="102870" y="1090918"/>
            <a:ext cx="8915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（事件の概要）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飲み屋でナンパ</a:t>
            </a: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して、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大はしゃぎしたうえ、足をくじいて、</a:t>
            </a:r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秋シーズンを棒に振った</a:t>
            </a: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事件</a:t>
            </a:r>
            <a:endParaRPr lang="en-US" altLang="ja-JP" sz="7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63DEC4-B98D-64E4-7F5B-81D776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873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18DDE-8671-AB07-B7D6-EEF24695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015D82-B958-DB75-D5A1-268EB8EBC1AF}"/>
              </a:ext>
            </a:extLst>
          </p:cNvPr>
          <p:cNvSpPr txBox="1"/>
          <p:nvPr/>
        </p:nvSpPr>
        <p:spPr>
          <a:xfrm>
            <a:off x="58029" y="1024880"/>
            <a:ext cx="902794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“北赤羽ナンパ事件”は、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真実か、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フェイクニュースか？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19EECC-700C-655E-1DB3-9CB1779E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77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4887D-114F-90EE-BA8F-A4EA26991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81DD8E-EB07-DBE8-4076-65EF90E0692D}"/>
              </a:ext>
            </a:extLst>
          </p:cNvPr>
          <p:cNvSpPr txBox="1"/>
          <p:nvPr/>
        </p:nvSpPr>
        <p:spPr>
          <a:xfrm>
            <a:off x="102870" y="1090918"/>
            <a:ext cx="89154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ちなみに、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“ただの”友達</a:t>
            </a:r>
            <a:endParaRPr lang="en-US" altLang="ja-JP" sz="49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8BD05D-5A04-56C4-0195-994ED988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214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D193-CC8A-4CE7-3AC1-966BBC5D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408FEB-C7BB-31ED-4AC1-0BC6A99340E3}"/>
              </a:ext>
            </a:extLst>
          </p:cNvPr>
          <p:cNvSpPr txBox="1"/>
          <p:nvPr/>
        </p:nvSpPr>
        <p:spPr>
          <a:xfrm>
            <a:off x="102870" y="1090918"/>
            <a:ext cx="8915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ちなみに、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“ただの”友達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endParaRPr lang="en-US" altLang="ja-JP" sz="4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>
              <a:defRPr/>
            </a:pPr>
            <a:r>
              <a:rPr lang="ja-JP" altLang="en-US" sz="103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≠ 多田の友達</a:t>
            </a:r>
            <a:endParaRPr lang="en-US" altLang="ja-JP" sz="6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D2EC4E-50B6-DA49-BFEE-544D2F9F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97" t="12256" r="32424" b="71582"/>
          <a:stretch/>
        </p:blipFill>
        <p:spPr>
          <a:xfrm>
            <a:off x="5888182" y="942685"/>
            <a:ext cx="2687783" cy="31012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72E3D48-1C58-B373-E1BE-5AABF599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6973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B766E-7E82-E6E8-DF78-E57B340B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F37497-B1E6-3D04-802C-ADD6FECB6946}"/>
              </a:ext>
            </a:extLst>
          </p:cNvPr>
          <p:cNvSpPr txBox="1"/>
          <p:nvPr/>
        </p:nvSpPr>
        <p:spPr>
          <a:xfrm>
            <a:off x="116058" y="1149570"/>
            <a:ext cx="8925072" cy="418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第２位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武惑の“悪しき伝統”を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打ち破るか！　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8625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松本夫人降臨！</a:t>
            </a:r>
            <a:endParaRPr lang="en-US" altLang="ja-JP" sz="13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AA247D8-09F3-CA14-7EAE-701CC7137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218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2394-79AD-FDD0-6BF0-8339CDFD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8633E7-023C-3154-41F5-B7A9B4B39A6A}"/>
              </a:ext>
            </a:extLst>
          </p:cNvPr>
          <p:cNvSpPr txBox="1"/>
          <p:nvPr/>
        </p:nvSpPr>
        <p:spPr>
          <a:xfrm>
            <a:off x="116058" y="1149570"/>
            <a:ext cx="8925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第１位の発表の前に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昨年の復習を！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1057445-6746-CA29-ADA6-AE18184EB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2694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408606-18A4-553E-84C7-4705AA7FF84B}"/>
              </a:ext>
            </a:extLst>
          </p:cNvPr>
          <p:cNvSpPr txBox="1"/>
          <p:nvPr/>
        </p:nvSpPr>
        <p:spPr>
          <a:xfrm>
            <a:off x="525780" y="948690"/>
            <a:ext cx="7383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タダハラ等監視委員会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委員長　：</a:t>
            </a:r>
            <a:r>
              <a:rPr kumimoji="1"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大石</a:t>
            </a:r>
            <a:endParaRPr kumimoji="1" lang="en-US" altLang="ja-JP" sz="49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副委員長：</a:t>
            </a:r>
            <a:r>
              <a:rPr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小谷野さん</a:t>
            </a:r>
            <a:endParaRPr lang="en-US" altLang="ja-JP" sz="49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常任委員：</a:t>
            </a:r>
            <a:r>
              <a:rPr kumimoji="1"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伊藤</a:t>
            </a:r>
            <a:r>
              <a:rPr kumimoji="1"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さん</a:t>
            </a:r>
            <a:endParaRPr kumimoji="1" lang="en-US" altLang="ja-JP" sz="49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特別顧問：</a:t>
            </a:r>
            <a:r>
              <a:rPr kumimoji="1"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生田弁護士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0211C0-5979-84D9-8297-BBC641E5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7C0DEEA-BF22-4BD0-A155-ECC2823AF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9B89C0D-63C1-49EA-BA52-AA4ABE6F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43" y="478740"/>
            <a:ext cx="8616101" cy="47752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E825235-9F7C-4F52-9131-78DD55634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445" y="2599715"/>
            <a:ext cx="5204730" cy="3647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650465-DED4-4927-A87E-9BD650C660D6}"/>
              </a:ext>
            </a:extLst>
          </p:cNvPr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kumimoji="1"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武惑クラブ会則　</a:t>
            </a:r>
            <a:r>
              <a:rPr kumimoji="1" lang="en-US" altLang="ja-JP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武惑クラブ</a:t>
            </a:r>
            <a:r>
              <a:rPr kumimoji="1" lang="en-US" altLang="ja-JP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HP</a:t>
            </a:r>
            <a:r>
              <a:rPr kumimoji="1"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へ掲載、抜粋</a:t>
            </a:r>
          </a:p>
        </p:txBody>
      </p:sp>
    </p:spTree>
    <p:extLst>
      <p:ext uri="{BB962C8B-B14F-4D97-AF65-F5344CB8AC3E}">
        <p14:creationId xmlns:p14="http://schemas.microsoft.com/office/powerpoint/2010/main" val="9374942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65150-8305-A1AF-340F-F51A68BA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CC7E229-5B50-FE18-8B3C-2A7B25A23574}"/>
              </a:ext>
            </a:extLst>
          </p:cNvPr>
          <p:cNvSpPr txBox="1"/>
          <p:nvPr/>
        </p:nvSpPr>
        <p:spPr>
          <a:xfrm>
            <a:off x="525780" y="948691"/>
            <a:ext cx="738378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タダハラ等監視委員会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の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450" dirty="0">
                <a:latin typeface="Meiryo UI" panose="020B0604030504040204" pitchFamily="50" charset="-128"/>
                <a:ea typeface="Meiryo UI" panose="020B0604030504040204" pitchFamily="50" charset="-128"/>
              </a:rPr>
              <a:t>　 </a:t>
            </a:r>
            <a:r>
              <a:rPr lang="ja-JP" altLang="en-US" sz="124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“等”</a:t>
            </a:r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とは？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A663946-89FC-4463-AC36-082B9FDD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37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529DE-91DD-F5E6-F7D2-1C3B182AC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BC58C6-B5EF-8A1C-3B3F-CA163BD9C323}"/>
              </a:ext>
            </a:extLst>
          </p:cNvPr>
          <p:cNvSpPr txBox="1"/>
          <p:nvPr/>
        </p:nvSpPr>
        <p:spPr>
          <a:xfrm>
            <a:off x="91440" y="948690"/>
            <a:ext cx="8972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武惑三大ハラスメント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3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785FD94-B949-4A00-0141-99201207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364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56F09-9D41-338A-CFB5-48ED82406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5FCEC34-B9EB-1955-ADED-11D17F0C38F0}"/>
              </a:ext>
            </a:extLst>
          </p:cNvPr>
          <p:cNvSpPr txBox="1"/>
          <p:nvPr/>
        </p:nvSpPr>
        <p:spPr>
          <a:xfrm>
            <a:off x="91440" y="948690"/>
            <a:ext cx="8972550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武惑三</a:t>
            </a:r>
            <a:r>
              <a:rPr lang="ja-JP" altLang="en-US" sz="3600" dirty="0"/>
              <a:t>大ハラスメント</a:t>
            </a:r>
            <a:endParaRPr lang="en-US" altLang="ja-JP" sz="3600" dirty="0"/>
          </a:p>
          <a:p>
            <a:endParaRPr lang="en-US" altLang="ja-JP" sz="3000" dirty="0"/>
          </a:p>
          <a:p>
            <a:r>
              <a:rPr lang="ja-JP" altLang="en-US" sz="6150" b="1" dirty="0"/>
              <a:t>①タダハラ</a:t>
            </a:r>
            <a:endParaRPr lang="en-US" altLang="ja-JP" sz="6150" b="1" dirty="0"/>
          </a:p>
          <a:p>
            <a:r>
              <a:rPr lang="ja-JP" altLang="en-US" sz="6150" b="1" dirty="0"/>
              <a:t>②チョイハラ</a:t>
            </a:r>
            <a:r>
              <a:rPr lang="en-US" altLang="ja-JP" sz="6150" b="1" dirty="0"/>
              <a:t>(</a:t>
            </a:r>
            <a:r>
              <a:rPr lang="ja-JP" altLang="en-US" sz="6150" b="1" dirty="0"/>
              <a:t>日比ハラ</a:t>
            </a:r>
            <a:r>
              <a:rPr lang="en-US" altLang="ja-JP" sz="6150" b="1" dirty="0"/>
              <a:t>)</a:t>
            </a:r>
          </a:p>
          <a:p>
            <a:r>
              <a:rPr lang="ja-JP" altLang="en-US" sz="6150" b="1" dirty="0"/>
              <a:t>③シカハラ</a:t>
            </a:r>
            <a:r>
              <a:rPr lang="en-US" altLang="ja-JP" sz="6150" b="1" dirty="0"/>
              <a:t>(</a:t>
            </a:r>
            <a:r>
              <a:rPr lang="ja-JP" altLang="en-US" sz="6150" b="1" dirty="0"/>
              <a:t>鹿ハラ</a:t>
            </a:r>
            <a:r>
              <a:rPr lang="en-US" altLang="ja-JP" sz="6150" b="1" dirty="0"/>
              <a:t>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F09CDF-43DA-BF5A-69ED-F4E2DBD3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666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D70C6-290B-FF00-3579-94592DA4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7E3553-B5CC-DC71-37DC-48CBCDC5A77D}"/>
              </a:ext>
            </a:extLst>
          </p:cNvPr>
          <p:cNvSpPr txBox="1"/>
          <p:nvPr/>
        </p:nvSpPr>
        <p:spPr>
          <a:xfrm>
            <a:off x="268448" y="1369687"/>
            <a:ext cx="860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  会則確認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 （その</a:t>
            </a:r>
            <a:r>
              <a:rPr kumimoji="1"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FE41FB-D672-A5C8-120C-2DCE0C64D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55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AD68-115F-180A-3B88-C932FC53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6C8599-2AF2-A5F6-3C97-F8A88ED77131}"/>
              </a:ext>
            </a:extLst>
          </p:cNvPr>
          <p:cNvSpPr txBox="1"/>
          <p:nvPr/>
        </p:nvSpPr>
        <p:spPr>
          <a:xfrm>
            <a:off x="93198" y="898110"/>
            <a:ext cx="8862646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章 その他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ハラスメント対応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第１９条 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　本会は、クラブ内でのハラスメ　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ント問題に対処する委員会を設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置する。</a:t>
            </a: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　当委員会の名称は、</a:t>
            </a:r>
            <a:r>
              <a:rPr lang="ja-JP" altLang="en-US" sz="4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タダハラ等</a:t>
            </a:r>
            <a:endParaRPr lang="en-US" altLang="ja-JP" sz="4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監視委員会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とする。</a:t>
            </a:r>
            <a:endParaRPr kumimoji="1" lang="en-US" altLang="ja-JP" sz="13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E64635-EC17-CDB9-3AEB-E2D461A7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16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608DA-BA0B-B5A3-B616-0721C4063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2699648-EE5B-BC2B-ACCA-1224D794E0D2}"/>
              </a:ext>
            </a:extLst>
          </p:cNvPr>
          <p:cNvSpPr txBox="1"/>
          <p:nvPr/>
        </p:nvSpPr>
        <p:spPr>
          <a:xfrm>
            <a:off x="93198" y="898110"/>
            <a:ext cx="8862646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defRPr/>
            </a:pPr>
            <a:r>
              <a:rPr kumimoji="1"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この会則は、</a:t>
            </a:r>
            <a:endParaRPr kumimoji="1"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本物か、フェイクか？</a:t>
            </a:r>
            <a:endParaRPr kumimoji="1"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章 その他</a:t>
            </a:r>
            <a:r>
              <a:rPr lang="en-US" altLang="ja-JP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ハラスメント対応</a:t>
            </a:r>
            <a:r>
              <a:rPr lang="en-US" altLang="ja-JP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algn="l" fontAlgn="base"/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第１９条 </a:t>
            </a:r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　本会は、クラブ内でのハラスメント問題に対処する</a:t>
            </a:r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委員会を設置する。</a:t>
            </a:r>
          </a:p>
          <a:p>
            <a:pPr algn="l" fontAlgn="base"/>
            <a:r>
              <a:rPr lang="ja-JP" altLang="en-US" sz="27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　当委員会の名称は、タダハラ等監視委員会とする。</a:t>
            </a:r>
            <a:endParaRPr kumimoji="1" lang="en-US" altLang="ja-JP" sz="825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C6E804-7E40-2163-30DE-4E478D73F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8697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FBA3D-6423-E7DC-9324-4FB4EC988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36FAF9-322A-9A45-D00E-E902E216CA7E}"/>
              </a:ext>
            </a:extLst>
          </p:cNvPr>
          <p:cNvSpPr txBox="1"/>
          <p:nvPr/>
        </p:nvSpPr>
        <p:spPr>
          <a:xfrm>
            <a:off x="0" y="1035270"/>
            <a:ext cx="8862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66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フェイク会則ではない</a:t>
            </a:r>
            <a:endParaRPr lang="en-US" altLang="ja-JP" sz="66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E330186-3F0C-50DC-F9CC-72DFF859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043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988DA-8F31-0529-F73D-688B7787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3B19D9-4172-5049-4599-A37D5F072E57}"/>
              </a:ext>
            </a:extLst>
          </p:cNvPr>
          <p:cNvSpPr txBox="1"/>
          <p:nvPr/>
        </p:nvSpPr>
        <p:spPr>
          <a:xfrm>
            <a:off x="0" y="1035270"/>
            <a:ext cx="8862646" cy="3820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フェイク会則ではない</a:t>
            </a:r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66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8625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8625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ステルス会則</a:t>
            </a:r>
            <a:endParaRPr lang="en-US" altLang="ja-JP" sz="86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685800" fontAlgn="base">
              <a:defRPr/>
            </a:pPr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 （一般に公開していない）</a:t>
            </a:r>
            <a:endParaRPr lang="en-US" altLang="ja-JP" sz="86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C02EE8E-602C-2594-C43A-EC6FB145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172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0BBBB-723F-542F-5A89-B4E53A97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D62867B-A3BE-540E-1A99-9646FA649610}"/>
              </a:ext>
            </a:extLst>
          </p:cNvPr>
          <p:cNvSpPr txBox="1"/>
          <p:nvPr/>
        </p:nvSpPr>
        <p:spPr>
          <a:xfrm>
            <a:off x="0" y="1035270"/>
            <a:ext cx="9018270" cy="428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タダハラ等監視委員会の初仕事！</a:t>
            </a:r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l" fontAlgn="base"/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fontAlgn="base"/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市原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fontAlgn="base"/>
            <a:r>
              <a:rPr lang="ja-JP" altLang="en-US" sz="8625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  “タダ切れ事件</a:t>
            </a:r>
            <a:r>
              <a:rPr lang="ja-JP" altLang="en-US" sz="7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”</a:t>
            </a:r>
            <a:endParaRPr lang="en-US" altLang="ja-JP" sz="7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fontAlgn="base"/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　　　　　　　　　 発生！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AEFD12-51F0-1F1E-9872-CA0CA3A2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450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903ED-AD16-8FD1-6341-134515400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6DBC15-E077-DB59-2F5E-B9F20AEB6A4D}"/>
              </a:ext>
            </a:extLst>
          </p:cNvPr>
          <p:cNvSpPr txBox="1"/>
          <p:nvPr/>
        </p:nvSpPr>
        <p:spPr>
          <a:xfrm>
            <a:off x="68580" y="1035271"/>
            <a:ext cx="9018270" cy="357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＜事件の概要＞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怒った</a:t>
            </a:r>
            <a:r>
              <a:rPr lang="en-US" altLang="ja-JP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</a:t>
            </a:r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氏がブチ切れ、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暴言、恫喝、障害</a:t>
            </a:r>
            <a:r>
              <a:rPr lang="ja-JP" altLang="en-US" sz="66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等、タダハラの限りを尽くした事件</a:t>
            </a:r>
            <a:endParaRPr lang="en-US" altLang="ja-JP" sz="66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3859BE0-B457-FB69-BC89-63007C5E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57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-17468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　組織体制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3D703EE-E75C-4654-A457-B3A01F208AB4}"/>
              </a:ext>
            </a:extLst>
          </p:cNvPr>
          <p:cNvSpPr txBox="1"/>
          <p:nvPr/>
        </p:nvSpPr>
        <p:spPr>
          <a:xfrm>
            <a:off x="242941" y="611047"/>
            <a:ext cx="5265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組織運営（役員任期原則</a:t>
            </a:r>
            <a:r>
              <a:rPr lang="en-US" altLang="zh-TW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zh-TW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年）◎全体主将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〇全体副将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2ABD79C-EBED-A153-D3DD-2E1374ED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D70F64E-CC0A-B251-5881-69B3F238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41" y="1116451"/>
            <a:ext cx="3618508" cy="4805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B0D3D1B-2B1A-870E-A6AA-5FAB35AB2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116451"/>
            <a:ext cx="3603319" cy="2127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421797-25B8-45C2-318F-167E65910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14058"/>
            <a:ext cx="3608654" cy="692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09DA647-6EE7-8E28-D724-C7CFE4A47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512124"/>
            <a:ext cx="3603319" cy="1391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E5A35EC-0CAE-BAF8-CA88-B50A530FF7A0}"/>
              </a:ext>
            </a:extLst>
          </p:cNvPr>
          <p:cNvSpPr/>
          <p:nvPr/>
        </p:nvSpPr>
        <p:spPr>
          <a:xfrm>
            <a:off x="2522506" y="3503289"/>
            <a:ext cx="1338943" cy="2522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694682E-4A6D-FBDD-9F26-90EFC8FF1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261" y="1276679"/>
            <a:ext cx="5952927" cy="4250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57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5E360-EA00-0008-052D-42FD81700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1C3EB1-4757-E792-FCAB-CDFA541D02C2}"/>
              </a:ext>
            </a:extLst>
          </p:cNvPr>
          <p:cNvSpPr txBox="1"/>
          <p:nvPr/>
        </p:nvSpPr>
        <p:spPr>
          <a:xfrm>
            <a:off x="68580" y="1035270"/>
            <a:ext cx="901827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被害者①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24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03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</a:t>
            </a:r>
            <a:r>
              <a:rPr lang="ja-JP" altLang="en-US" sz="103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イチ</a:t>
            </a:r>
            <a:endParaRPr lang="en-US" altLang="ja-JP" sz="103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03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さん</a:t>
            </a:r>
            <a:endParaRPr lang="en-US" altLang="ja-JP" sz="124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239490C-D3AD-A9A2-C142-6BEE2349F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5" t="39106" r="54500" b="43552"/>
          <a:stretch/>
        </p:blipFill>
        <p:spPr>
          <a:xfrm>
            <a:off x="5029200" y="1268731"/>
            <a:ext cx="3928403" cy="431571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091353-2689-A1E5-8859-991D86A31BCD}"/>
              </a:ext>
            </a:extLst>
          </p:cNvPr>
          <p:cNvSpPr/>
          <p:nvPr/>
        </p:nvSpPr>
        <p:spPr>
          <a:xfrm>
            <a:off x="6014044" y="2173431"/>
            <a:ext cx="1958714" cy="2424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B435E2-65A6-21C8-C927-F4D45BF89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63" y="5515200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3478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10C0-321B-E34C-7E83-3CCF52DA7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4B272E-FA2F-C3A9-66C6-8B3FB3E341BA}"/>
              </a:ext>
            </a:extLst>
          </p:cNvPr>
          <p:cNvSpPr txBox="1"/>
          <p:nvPr/>
        </p:nvSpPr>
        <p:spPr>
          <a:xfrm>
            <a:off x="68580" y="1035270"/>
            <a:ext cx="90182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＜被害内容＞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ヘッドキャップが跳ね返り、</a:t>
            </a:r>
            <a:r>
              <a:rPr lang="en-US" altLang="ja-JP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</a:t>
            </a:r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イチ氏の足に直撃。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全治５秒の打撲。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A7009D-CB20-773D-3C27-42DD0660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563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682B-DB70-CEF7-8087-9989B4E9F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20F9D-3C6E-254A-2D7B-92AC983AD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94311" y="1485900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EC8083-6112-DA15-45AE-CCFD338934FC}"/>
              </a:ext>
            </a:extLst>
          </p:cNvPr>
          <p:cNvSpPr txBox="1"/>
          <p:nvPr/>
        </p:nvSpPr>
        <p:spPr>
          <a:xfrm>
            <a:off x="2446020" y="1492470"/>
            <a:ext cx="6229350" cy="2377574"/>
          </a:xfrm>
          <a:prstGeom prst="rect">
            <a:avLst/>
          </a:prstGeom>
          <a:solidFill>
            <a:srgbClr val="F2F2F2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さずがに、全治５秒だと傷害罪に問うのは難しいのでは？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537DC57-D5C6-E44E-2F93-8FCE98CA7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303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43C2E-49BA-E873-12BD-64B0060A1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050918-57FD-29D2-DF1F-25C8BCA88EB5}"/>
              </a:ext>
            </a:extLst>
          </p:cNvPr>
          <p:cNvSpPr txBox="1"/>
          <p:nvPr/>
        </p:nvSpPr>
        <p:spPr>
          <a:xfrm>
            <a:off x="68580" y="1035270"/>
            <a:ext cx="901827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被害者②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24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8625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</a:t>
            </a:r>
            <a:r>
              <a:rPr lang="ja-JP" altLang="en-US" sz="8625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</a:t>
            </a:r>
            <a:endParaRPr lang="en-US" altLang="ja-JP" sz="103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03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さん</a:t>
            </a:r>
            <a:endParaRPr lang="en-US" altLang="ja-JP" sz="124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AA9597-CC1B-5344-9385-B2FA143D8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30" t="28591" r="43541" b="41798"/>
          <a:stretch/>
        </p:blipFill>
        <p:spPr>
          <a:xfrm>
            <a:off x="4609048" y="1271489"/>
            <a:ext cx="3529112" cy="421772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A45368-9FF4-E104-79C2-D4B85BFE5F48}"/>
              </a:ext>
            </a:extLst>
          </p:cNvPr>
          <p:cNvSpPr/>
          <p:nvPr/>
        </p:nvSpPr>
        <p:spPr>
          <a:xfrm>
            <a:off x="5453468" y="2893390"/>
            <a:ext cx="1958714" cy="2424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E7E9D6E-6B89-6B00-6871-BAB1E7CA6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068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677D2-0E60-4163-DEF5-B1429F8D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EC8C3B-23F3-8989-5A55-8716E6CF4B50}"/>
              </a:ext>
            </a:extLst>
          </p:cNvPr>
          <p:cNvSpPr txBox="1"/>
          <p:nvPr/>
        </p:nvSpPr>
        <p:spPr>
          <a:xfrm>
            <a:off x="57150" y="922660"/>
            <a:ext cx="9018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＜被害内容＞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記念写真を撮ろうとスマホを探していたところ、</a:t>
            </a:r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写真なんか後にしろ！　　　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 さっさと来い！</a:t>
            </a:r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F988C0-BF15-189B-517F-F2B0031B6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007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F88DB-1581-D769-9DFB-658CF43CA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EDD1D2-BC6B-7358-92AD-3774EC5C93C9}"/>
              </a:ext>
            </a:extLst>
          </p:cNvPr>
          <p:cNvSpPr txBox="1"/>
          <p:nvPr/>
        </p:nvSpPr>
        <p:spPr>
          <a:xfrm>
            <a:off x="125730" y="1905640"/>
            <a:ext cx="9018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</a:t>
            </a:r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氏の怒りに、</a:t>
            </a:r>
            <a:endParaRPr lang="en-US" altLang="ja-JP" sz="6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火に油を注いだ！</a:t>
            </a:r>
            <a:endParaRPr lang="en-US" altLang="ja-JP" sz="6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3CC97A-FB40-B689-F09D-BD1D6564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262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5003-F611-28D8-0BCC-88AF39CDD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64B136-E1D5-ABF2-A520-938621755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94311" y="1485900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BC5CEF-DFD4-E27A-3DB7-46671B859B4C}"/>
              </a:ext>
            </a:extLst>
          </p:cNvPr>
          <p:cNvSpPr txBox="1"/>
          <p:nvPr/>
        </p:nvSpPr>
        <p:spPr>
          <a:xfrm>
            <a:off x="2446020" y="1492470"/>
            <a:ext cx="6229350" cy="3901068"/>
          </a:xfrm>
          <a:prstGeom prst="rect">
            <a:avLst/>
          </a:prstGeom>
          <a:solidFill>
            <a:srgbClr val="FFFF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強要罪での告訴を検討したが、</a:t>
            </a:r>
            <a:r>
              <a:rPr lang="en-US" altLang="ja-JP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</a:t>
            </a:r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とうさんが全く聞く耳を持たなかったので、告訴は難しいのでは？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24EC394-A0A0-861D-DA01-20EF7CBF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248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B351-E2C4-EA50-5B7C-75D00795B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E329D0-D3F5-A7C8-83B7-76B7578D8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94311" y="1485900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8D1A83-79F3-FA19-5C01-33FE665EC870}"/>
              </a:ext>
            </a:extLst>
          </p:cNvPr>
          <p:cNvSpPr txBox="1"/>
          <p:nvPr/>
        </p:nvSpPr>
        <p:spPr>
          <a:xfrm>
            <a:off x="2508019" y="1164810"/>
            <a:ext cx="6418811" cy="3785652"/>
          </a:xfrm>
          <a:prstGeom prst="rect">
            <a:avLst/>
          </a:prstGeom>
          <a:solidFill>
            <a:srgbClr val="FFFF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kumimoji="1" lang="ja-JP" altLang="en-US" sz="6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“聞く耳持たず”的なところが、</a:t>
            </a:r>
            <a:endParaRPr kumimoji="1" lang="en-US" altLang="ja-JP" sz="6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l" fontAlgn="base"/>
            <a:r>
              <a:rPr kumimoji="1" lang="ja-JP" altLang="en-US" sz="6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何度もタダハラの被害にあう原因では？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BA1B778-BBEE-0320-3591-D553BEACB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92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719F3B-65A3-47C4-6A40-D4D52317246C}"/>
              </a:ext>
            </a:extLst>
          </p:cNvPr>
          <p:cNvSpPr txBox="1"/>
          <p:nvPr/>
        </p:nvSpPr>
        <p:spPr>
          <a:xfrm>
            <a:off x="148590" y="1154848"/>
            <a:ext cx="875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菅平 タダハラ被害者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B148D6-4694-1BAC-DC7D-C579F24B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" y="2281290"/>
            <a:ext cx="8445216" cy="318696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33EA56-D999-61E9-8F95-D6E4D8C1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900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CE3B0-543E-1187-B27F-21F38F146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6FDE18-4155-FC9B-E38E-B72694836A7C}"/>
              </a:ext>
            </a:extLst>
          </p:cNvPr>
          <p:cNvSpPr txBox="1"/>
          <p:nvPr/>
        </p:nvSpPr>
        <p:spPr>
          <a:xfrm>
            <a:off x="68580" y="1035270"/>
            <a:ext cx="901827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被害者③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24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8625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ja-JP" altLang="en-US" sz="8625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ちだ</a:t>
            </a:r>
            <a:endParaRPr lang="en-US" altLang="ja-JP" sz="103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103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さん</a:t>
            </a:r>
            <a:endParaRPr lang="en-US" altLang="ja-JP" sz="124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DA2DF6-0E2D-9337-7865-DDC271BAE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4" t="32455" r="75326" b="40092"/>
          <a:stretch/>
        </p:blipFill>
        <p:spPr>
          <a:xfrm>
            <a:off x="4761609" y="1154430"/>
            <a:ext cx="3936621" cy="454471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C8865C-4048-EC3E-4DB1-53B9AD18AD17}"/>
              </a:ext>
            </a:extLst>
          </p:cNvPr>
          <p:cNvSpPr/>
          <p:nvPr/>
        </p:nvSpPr>
        <p:spPr>
          <a:xfrm>
            <a:off x="6302881" y="2419350"/>
            <a:ext cx="1529222" cy="18011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E847466-F3C0-C6C3-64A4-AB6DBAEE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2C8A1C4-8A88-4652-BF33-1A1E2579B728}"/>
              </a:ext>
            </a:extLst>
          </p:cNvPr>
          <p:cNvSpPr txBox="1">
            <a:spLocks/>
          </p:cNvSpPr>
          <p:nvPr/>
        </p:nvSpPr>
        <p:spPr>
          <a:xfrm>
            <a:off x="76200" y="1677955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 主務</a:t>
            </a:r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鹿田主将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083212-500E-02CB-8863-4CBF4E3C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C8481C-BC9A-672A-E16E-5E7B6A03D4B5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E648B-A1F0-79B3-4B38-1D03CBE46FB5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27469989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9AD1F-4B74-BC2B-006A-D50D16D6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585A09-881E-B82E-9886-318666FCC7A5}"/>
              </a:ext>
            </a:extLst>
          </p:cNvPr>
          <p:cNvSpPr txBox="1"/>
          <p:nvPr/>
        </p:nvSpPr>
        <p:spPr>
          <a:xfrm>
            <a:off x="57150" y="922660"/>
            <a:ext cx="9018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＜被害内容＞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善意で水当番をやっていたところ、</a:t>
            </a:r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45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早く水持ってこいー！　　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さぼってんじゃねーよ！</a:t>
            </a:r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27D06A-834F-5694-532F-4941701D0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3929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90388-EFA2-18CF-25B4-3C2896DC7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39AEF6-3050-2093-0F3E-C4DF72D8D260}"/>
              </a:ext>
            </a:extLst>
          </p:cNvPr>
          <p:cNvSpPr txBox="1"/>
          <p:nvPr/>
        </p:nvSpPr>
        <p:spPr>
          <a:xfrm>
            <a:off x="57150" y="1097280"/>
            <a:ext cx="9018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</a:t>
            </a:r>
            <a:r>
              <a:rPr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と聞いただけで、</a:t>
            </a:r>
            <a:endParaRPr lang="en-US" altLang="ja-JP" sz="6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6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手が震えてしまう！　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427823-C981-FF2F-C132-2B11226C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7667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E18C-AAA4-05E9-9345-3802EB3B6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F4BDB1-6CAB-7EC3-C860-46537AF63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31966" y="1472045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731F5C-DC9D-D1F9-A9BB-13B7CBB876CD}"/>
              </a:ext>
            </a:extLst>
          </p:cNvPr>
          <p:cNvSpPr txBox="1"/>
          <p:nvPr/>
        </p:nvSpPr>
        <p:spPr>
          <a:xfrm>
            <a:off x="2401339" y="1373321"/>
            <a:ext cx="6548351" cy="4385816"/>
          </a:xfrm>
          <a:prstGeom prst="rect">
            <a:avLst/>
          </a:prstGeom>
          <a:solidFill>
            <a:srgbClr val="FFFF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kumimoji="1"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早く持ってこい！</a:t>
            </a:r>
            <a:endParaRPr kumimoji="1"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⇒</a:t>
            </a:r>
            <a:r>
              <a:rPr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強要罪</a:t>
            </a:r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kumimoji="1"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サボってるんじゃねー</a:t>
            </a:r>
            <a:endParaRPr kumimoji="1"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⇒</a:t>
            </a:r>
            <a:r>
              <a:rPr lang="ja-JP" altLang="en-US" sz="49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名誉棄損</a:t>
            </a:r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kumimoji="1"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告訴可能</a:t>
            </a:r>
            <a:endParaRPr kumimoji="1"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kumimoji="1" lang="en-US" altLang="ja-JP" sz="2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kumimoji="1"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ちださん次第！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AB2981A-B7BF-E6AF-70AC-CAAA90D2F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98" y="5571540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0177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EBEFA-590C-0112-AAC0-4FC49857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2E819F-7E3E-25A6-A65E-92566674D11D}"/>
              </a:ext>
            </a:extLst>
          </p:cNvPr>
          <p:cNvSpPr txBox="1"/>
          <p:nvPr/>
        </p:nvSpPr>
        <p:spPr>
          <a:xfrm>
            <a:off x="57150" y="1097280"/>
            <a:ext cx="9018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絶対に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という単語は使わないので、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総会に来て欲しい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と依頼</a:t>
            </a:r>
            <a:endParaRPr lang="en-US" altLang="ja-JP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6520AC-0898-1482-CC59-E57B69F9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628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67DC-285D-47C2-3C50-315BA8F1D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C82462-B0B3-CEE4-09EA-CEADBECE703C}"/>
              </a:ext>
            </a:extLst>
          </p:cNvPr>
          <p:cNvSpPr txBox="1"/>
          <p:nvPr/>
        </p:nvSpPr>
        <p:spPr>
          <a:xfrm>
            <a:off x="57150" y="1097281"/>
            <a:ext cx="901827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ja-JP" sz="6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lang="ja-JP" altLang="en-US" sz="6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早く酒持ってこい！</a:t>
            </a:r>
            <a:r>
              <a:rPr lang="en-US" altLang="ja-JP" sz="6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｣</a:t>
            </a:r>
          </a:p>
          <a:p>
            <a:pPr algn="l" fontAlgn="base"/>
            <a:endParaRPr lang="en-US" altLang="ja-JP" sz="67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7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と言われそうで、怖い！</a:t>
            </a:r>
            <a:endParaRPr lang="en-US" altLang="ja-JP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3DEAB4-E79C-29FC-2FF2-6DB622C2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3563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DAF6D-79FB-E797-5BC4-FEAE3D6F5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4181E9-8AE9-CB45-5604-66452C356575}"/>
              </a:ext>
            </a:extLst>
          </p:cNvPr>
          <p:cNvSpPr txBox="1"/>
          <p:nvPr/>
        </p:nvSpPr>
        <p:spPr>
          <a:xfrm>
            <a:off x="57150" y="1097280"/>
            <a:ext cx="9018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黄パン同期の閑林教授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に一任したい！」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その理由は？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2F3EE9-BAE4-744E-F55C-96D13414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0" t="25051" r="49242" b="30370"/>
          <a:stretch/>
        </p:blipFill>
        <p:spPr>
          <a:xfrm>
            <a:off x="6525491" y="2796887"/>
            <a:ext cx="2439363" cy="310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9847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A7B1C-99E5-B655-9525-8BBCEA017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1D0241-FC67-1F2C-25C6-5F50E68AD117}"/>
              </a:ext>
            </a:extLst>
          </p:cNvPr>
          <p:cNvSpPr txBox="1"/>
          <p:nvPr/>
        </p:nvSpPr>
        <p:spPr>
          <a:xfrm>
            <a:off x="57150" y="1097280"/>
            <a:ext cx="901827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かつて、某キャプテンの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蹴るなー！</a:t>
            </a:r>
            <a:r>
              <a:rPr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心を病みかけたことが！　　　　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endParaRPr lang="en-US" altLang="ja-JP" sz="33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 </a:t>
            </a:r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同じような境遇を体験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した教授に一任したい！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E6F7863F-4DEE-C688-B0FB-B10FFF938856}"/>
              </a:ext>
            </a:extLst>
          </p:cNvPr>
          <p:cNvSpPr/>
          <p:nvPr/>
        </p:nvSpPr>
        <p:spPr>
          <a:xfrm>
            <a:off x="4045527" y="3565814"/>
            <a:ext cx="838200" cy="5126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FE5EA3-4A6D-BCE0-141A-75A8D7D3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9892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B2C4-B37B-AA76-AEB8-B4050785F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FF93C3-626E-42E9-85ED-A6078950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31966" y="1472045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FBB570-9E63-0524-6734-F7BC59109C83}"/>
              </a:ext>
            </a:extLst>
          </p:cNvPr>
          <p:cNvSpPr txBox="1"/>
          <p:nvPr/>
        </p:nvSpPr>
        <p:spPr>
          <a:xfrm>
            <a:off x="2401339" y="1373322"/>
            <a:ext cx="6548351" cy="3854901"/>
          </a:xfrm>
          <a:prstGeom prst="rect">
            <a:avLst/>
          </a:prstGeom>
          <a:solidFill>
            <a:srgbClr val="FFFFFF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kumimoji="1"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「蹴るな！」は、キャプテンの</a:t>
            </a:r>
            <a:endParaRPr kumimoji="1" lang="en-US" altLang="ja-JP" sz="49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kumimoji="1"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正当な“業務指示”</a:t>
            </a:r>
            <a:endParaRPr kumimoji="1" lang="en-US" altLang="ja-JP" sz="6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36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9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⇒</a:t>
            </a:r>
            <a:r>
              <a:rPr lang="ja-JP" altLang="en-US" sz="45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ハラスメントではない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8B6D838-9B4D-DA1E-4A87-99074EEB6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46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545DA7-2BA5-AD61-5A1B-216AA008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0" t="25051" r="49242" b="30370"/>
          <a:stretch/>
        </p:blipFill>
        <p:spPr>
          <a:xfrm>
            <a:off x="6449291" y="1037360"/>
            <a:ext cx="2439363" cy="31054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0B8183-6228-D8F2-8E6F-1F15A2688539}"/>
              </a:ext>
            </a:extLst>
          </p:cNvPr>
          <p:cNvSpPr txBox="1"/>
          <p:nvPr/>
        </p:nvSpPr>
        <p:spPr>
          <a:xfrm>
            <a:off x="57151" y="955619"/>
            <a:ext cx="8907704" cy="444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103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閑林ナウ！</a:t>
            </a:r>
            <a:endParaRPr lang="en-US" altLang="ja-JP" sz="103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179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4DAE77-E93A-A019-6346-03101991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393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A89F-63D7-39F7-E701-ED9B0E427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6FFA3D9-E68B-57ED-72A6-D194854E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6" y="1497163"/>
            <a:ext cx="8966469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26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205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年度事業報告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赤黄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3FA3D5-6B3E-702B-7461-EE7F2DD56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5E9497F-97EE-9BD3-B569-B464DB620794}"/>
              </a:ext>
            </a:extLst>
          </p:cNvPr>
          <p:cNvGrpSpPr/>
          <p:nvPr/>
        </p:nvGrpSpPr>
        <p:grpSpPr>
          <a:xfrm>
            <a:off x="187778" y="1722102"/>
            <a:ext cx="8768443" cy="4524851"/>
            <a:chOff x="-12363" y="1814829"/>
            <a:chExt cx="9254016" cy="452485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A7653FE-898B-96DE-33B9-63E430943F7D}"/>
                </a:ext>
              </a:extLst>
            </p:cNvPr>
            <p:cNvSpPr txBox="1"/>
            <p:nvPr/>
          </p:nvSpPr>
          <p:spPr>
            <a:xfrm>
              <a:off x="-12363" y="1815365"/>
              <a:ext cx="8761508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海洋ラガー（赤黄〇）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エリス　 （赤黄〇）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不惑（黄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タマスターズ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赤のみ 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栃惑・魅惑・紫峰（黄〇 赤〇）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海洋ラガー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赤黄 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首都圏黄パン大会（黄のみ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浦和ラグビースクール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赤黄○）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県内三惑（赤○○、黄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首都圏赤パン大会（赤のみ　○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神惑　 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川越　 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不惑　　 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↑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×74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↓〇　赤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×)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房惑 　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■7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菅平全国不惑交流大会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、赤○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○△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 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7E15DD5-0D14-93AE-B04C-3E7A2FF4A73F}"/>
                </a:ext>
              </a:extLst>
            </p:cNvPr>
            <p:cNvSpPr txBox="1"/>
            <p:nvPr/>
          </p:nvSpPr>
          <p:spPr>
            <a:xfrm>
              <a:off x="4313805" y="1814829"/>
              <a:ext cx="4927848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　関東甲信越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（黄〇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〇、赤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×××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　学士ラガー（赤黄〇）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神惑 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ねんりん東京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赤のみ 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群惑　 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タマスターズ（赤黄○）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県内三惑（黄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赤〇〇）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海洋ラガー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赤黄〇）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栃惑・魅惑・紫峰・仙台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（黄〇　赤○）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不惑（黄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 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房惑（黄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川越（黄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赤○） </a:t>
              </a:r>
              <a:endParaRPr lang="ja-JP" altLang="en-US" dirty="0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7EA250-DEE6-281E-D5C8-7F60D32F7ECC}"/>
              </a:ext>
            </a:extLst>
          </p:cNvPr>
          <p:cNvSpPr txBox="1"/>
          <p:nvPr/>
        </p:nvSpPr>
        <p:spPr>
          <a:xfrm>
            <a:off x="3" y="518320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年度実績　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黄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戦　 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勝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敗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  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赤黄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戦　  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勝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赤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　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28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戦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勝</a:t>
            </a:r>
            <a:r>
              <a:rPr lang="en-US" altLang="ja-JP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敗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44736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C11A-8D33-C440-5A7D-F5985CAB4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052F4-E546-D163-461D-714411AD7B03}"/>
              </a:ext>
            </a:extLst>
          </p:cNvPr>
          <p:cNvSpPr txBox="1"/>
          <p:nvPr/>
        </p:nvSpPr>
        <p:spPr>
          <a:xfrm>
            <a:off x="118148" y="1037360"/>
            <a:ext cx="8907704" cy="398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閑林ナウ！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8625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ct val="50000"/>
              </a:lnSpc>
            </a:pPr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華麗なる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ct val="50000"/>
              </a:lnSpc>
            </a:pPr>
            <a:endParaRPr lang="en-US" altLang="ja-JP" sz="7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>
              <a:lnSpc>
                <a:spcPct val="50000"/>
              </a:lnSpc>
            </a:pPr>
            <a:r>
              <a:rPr lang="ja-JP" altLang="en-US" sz="7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黄パンライフ </a:t>
            </a:r>
            <a:r>
              <a:rPr lang="en-US" altLang="ja-JP" sz="7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lang="en-US" altLang="ja-JP" sz="179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22F949-1FAF-F670-6698-35A0395D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59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A0E0-F215-1910-CF59-86F23DE8B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46985B-000A-19F9-CD61-4B8F1C4B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0" t="25051" r="49242" b="30370"/>
          <a:stretch/>
        </p:blipFill>
        <p:spPr>
          <a:xfrm>
            <a:off x="6582641" y="1025237"/>
            <a:ext cx="2439363" cy="31054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CAF41-F195-836F-BAA9-F9CD6CC0704B}"/>
              </a:ext>
            </a:extLst>
          </p:cNvPr>
          <p:cNvSpPr txBox="1"/>
          <p:nvPr/>
        </p:nvSpPr>
        <p:spPr>
          <a:xfrm>
            <a:off x="57150" y="1097281"/>
            <a:ext cx="901827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＜閑林ナウ！＞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水を得た魚の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ように、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endParaRPr lang="en-US" altLang="ja-JP" sz="45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7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蹴りまくっている！</a:t>
            </a:r>
            <a:r>
              <a:rPr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99575E1-3B1B-1222-A494-EC0349E7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91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1296A-F7E3-4AA7-175C-14E852B6B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228D8A-CA10-EF59-7208-8C1262C2154C}"/>
              </a:ext>
            </a:extLst>
          </p:cNvPr>
          <p:cNvSpPr txBox="1"/>
          <p:nvPr/>
        </p:nvSpPr>
        <p:spPr>
          <a:xfrm>
            <a:off x="57150" y="1097280"/>
            <a:ext cx="901827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これが</a:t>
            </a:r>
            <a:r>
              <a:rPr lang="ja-JP" altLang="en-US" sz="7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黄パン衰退</a:t>
            </a:r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の一因なのよ。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トホホ</a:t>
            </a:r>
            <a:r>
              <a:rPr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sz="124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lang="en-US" altLang="ja-JP" sz="124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479896-EB0D-AD7D-0764-99873C23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t="24655" r="47500" b="56447"/>
          <a:stretch/>
        </p:blipFill>
        <p:spPr>
          <a:xfrm>
            <a:off x="5892684" y="2304981"/>
            <a:ext cx="2683280" cy="345574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5A51566-1EA1-ED62-1F65-BE7F3DF78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6109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35286-B73F-671C-1A0F-E0F11BFBD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C16CD6-0F19-D71E-4C8E-A1DAA6BBC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0" t="25051" r="49242" b="30370"/>
          <a:stretch/>
        </p:blipFill>
        <p:spPr>
          <a:xfrm>
            <a:off x="6028459" y="2137165"/>
            <a:ext cx="2964104" cy="377353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60EA1C-91D6-3563-1D39-63B3CB568089}"/>
              </a:ext>
            </a:extLst>
          </p:cNvPr>
          <p:cNvSpPr txBox="1"/>
          <p:nvPr/>
        </p:nvSpPr>
        <p:spPr>
          <a:xfrm>
            <a:off x="62865" y="1097592"/>
            <a:ext cx="90182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閑林教授の判断は？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base"/>
            <a:r>
              <a:rPr lang="ja-JP" altLang="en-US" sz="8625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告訴 </a:t>
            </a:r>
            <a:r>
              <a:rPr lang="en-US" altLang="ja-JP" sz="8625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or</a:t>
            </a:r>
          </a:p>
          <a:p>
            <a:pPr fontAlgn="base"/>
            <a:r>
              <a:rPr lang="ja-JP" altLang="en-US" sz="8625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　示談？</a:t>
            </a:r>
            <a:endParaRPr lang="en-US" altLang="ja-JP" sz="8625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D27F2A-F7FE-714D-E111-687C0526C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626" y="5714240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7289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F14E8F9-2948-0227-EC61-F3E4F601E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057120-1E9E-8962-1722-3044EFBCED37}"/>
              </a:ext>
            </a:extLst>
          </p:cNvPr>
          <p:cNvSpPr txBox="1"/>
          <p:nvPr/>
        </p:nvSpPr>
        <p:spPr>
          <a:xfrm>
            <a:off x="0" y="2413337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ご清聴ありがとうございました。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79646860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7144" y="-41564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6A6C857B-2DF4-482A-92BA-3CEFD4BEC2B5}"/>
              </a:ext>
            </a:extLst>
          </p:cNvPr>
          <p:cNvSpPr txBox="1">
            <a:spLocks/>
          </p:cNvSpPr>
          <p:nvPr/>
        </p:nvSpPr>
        <p:spPr>
          <a:xfrm>
            <a:off x="7144" y="1325642"/>
            <a:ext cx="9136856" cy="420671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1"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2BD04E-D93D-4967-B2F6-F7DA14B13507}"/>
              </a:ext>
            </a:extLst>
          </p:cNvPr>
          <p:cNvSpPr txBox="1"/>
          <p:nvPr/>
        </p:nvSpPr>
        <p:spPr>
          <a:xfrm>
            <a:off x="21432" y="3044279"/>
            <a:ext cx="9129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記念写真撮ります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815D31-E4B9-180A-39A7-BA8DEB24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6342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5C9A8C-5733-B74F-1507-82EE54C90F38}"/>
              </a:ext>
            </a:extLst>
          </p:cNvPr>
          <p:cNvSpPr txBox="1"/>
          <p:nvPr/>
        </p:nvSpPr>
        <p:spPr>
          <a:xfrm>
            <a:off x="0" y="2767280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エール（部歌）斉唱     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白パン主将　小幡　和弘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A3269C-DEB0-B358-4B07-744D65D89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429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BBFE90B-8128-2D6B-B379-6FF41E1F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E63F96-41CF-F397-EDA3-07DC5803D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305"/>
            <a:ext cx="9144000" cy="42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667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502938C-59EF-451E-84EE-6680E5ED5715}"/>
              </a:ext>
            </a:extLst>
          </p:cNvPr>
          <p:cNvSpPr txBox="1"/>
          <p:nvPr/>
        </p:nvSpPr>
        <p:spPr>
          <a:xfrm>
            <a:off x="0" y="3071209"/>
            <a:ext cx="9144000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閉会あいさつ   副会長　閑林　亮平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61651E-ACB1-93A0-6558-21720E496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1605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103D0AF-D87E-F8DF-7829-CA340C34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AD48FC-3828-D32E-20DC-3BC9460219FB}"/>
              </a:ext>
            </a:extLst>
          </p:cNvPr>
          <p:cNvSpPr txBox="1"/>
          <p:nvPr/>
        </p:nvSpPr>
        <p:spPr>
          <a:xfrm>
            <a:off x="0" y="2759586"/>
            <a:ext cx="914400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お疲れ様でした。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2025.2.2</a:t>
            </a:r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　武惑クラブ総会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2392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205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年度事業報告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白紺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23FA3D5-6B3E-702B-7461-EE7F2DD56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C9A9FFF-FACB-CA9A-3D15-66B5ABF323B8}"/>
              </a:ext>
            </a:extLst>
          </p:cNvPr>
          <p:cNvGrpSpPr/>
          <p:nvPr/>
        </p:nvGrpSpPr>
        <p:grpSpPr>
          <a:xfrm>
            <a:off x="125588" y="1142937"/>
            <a:ext cx="8892823" cy="4801314"/>
            <a:chOff x="0" y="1387039"/>
            <a:chExt cx="9144000" cy="4801314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A55D117-41E1-60B0-3B8D-CCD0689CFC34}"/>
                </a:ext>
              </a:extLst>
            </p:cNvPr>
            <p:cNvSpPr txBox="1"/>
            <p:nvPr/>
          </p:nvSpPr>
          <p:spPr>
            <a:xfrm>
              <a:off x="0" y="1420666"/>
              <a:ext cx="445945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■2/18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斎藤ヒデさん追悼試合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春日部戦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×0-10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ドロンコ戦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×12-26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■3/10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不惑戦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)×7-24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■3/24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紫峰・魅惑・栃惑戦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38-7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■4/7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ムテッポーズ戦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62-7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■4/21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浦和スクール戦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)×5-36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■5/12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神惑戦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21-7 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)×5-59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■5/19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川越戦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)×19-57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■5/26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不惑戦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)×10-17 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)×0-73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6/9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房惑戦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81-0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6/16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曼荼羅ひぐらし戦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43-10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7/6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菅平合宿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48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会戦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△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5-5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7/7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菅平合宿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エリス戦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)×19-22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                   48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会戦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21-7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7/14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フィーバーズ戦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30-25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84FE92F-5F59-A16B-32EE-04F1DD4F48B3}"/>
                </a:ext>
              </a:extLst>
            </p:cNvPr>
            <p:cNvSpPr txBox="1"/>
            <p:nvPr/>
          </p:nvSpPr>
          <p:spPr>
            <a:xfrm>
              <a:off x="4337754" y="1387039"/>
              <a:ext cx="4806246" cy="480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■9/7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8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関東甲信越大会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水戸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■9/15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学士戦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)×0-14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9/28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フラミンゴ戦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)×10-22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■10/6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神惑戦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△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12-12 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)×14-21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10/20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群惑戦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22-17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10/27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曼荼羅ひぐらし戦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74-0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11/10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県三惑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熊惑戦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10-5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川越戦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)×7-19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11/17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ムテッポーズ戦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69-0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11/23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水戸ラグビー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仙台戦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24-0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                    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水群戦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)×5-21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12/1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不惑戦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)×7-26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12/8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ムテッポーズ戦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21-0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     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フィーバーズ戦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)×0-26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12/15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曼荼羅ひぐらし戦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紺白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19-0</a:t>
              </a:r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           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フィーバーズ戦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12-7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■12/22 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川越戦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白紺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26-22</a:t>
              </a:r>
              <a:endParaRPr lang="ja-JP" altLang="en-US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C5F709-12A1-CC79-C909-AADFFEAF7EF3}"/>
              </a:ext>
            </a:extLst>
          </p:cNvPr>
          <p:cNvSpPr txBox="1"/>
          <p:nvPr/>
        </p:nvSpPr>
        <p:spPr>
          <a:xfrm>
            <a:off x="0" y="495497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年度実績（紺白）</a:t>
            </a:r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34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戦　</a:t>
            </a:r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勝</a:t>
            </a:r>
            <a:r>
              <a:rPr kumimoji="1" lang="en-US" altLang="ja-JP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kumimoji="1"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敗</a:t>
            </a:r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054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324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年度事業計画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D282D75-3823-2E69-4964-34C6466FA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A43EA4-8D4A-2307-5A60-031088274610}"/>
              </a:ext>
            </a:extLst>
          </p:cNvPr>
          <p:cNvGrpSpPr/>
          <p:nvPr/>
        </p:nvGrpSpPr>
        <p:grpSpPr>
          <a:xfrm>
            <a:off x="0" y="889843"/>
            <a:ext cx="9144000" cy="5078313"/>
            <a:chOff x="-115252" y="880226"/>
            <a:chExt cx="9220148" cy="5078313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0A26748-308B-B543-A766-170FFB00E0D9}"/>
                </a:ext>
              </a:extLst>
            </p:cNvPr>
            <p:cNvSpPr txBox="1"/>
            <p:nvPr/>
          </p:nvSpPr>
          <p:spPr>
            <a:xfrm>
              <a:off x="-115252" y="880226"/>
              <a:ext cx="6747933" cy="5078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武惑クラブ年次総会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川口ダーリンズ（確定）　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日（土）エリスクラブ（確定）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  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又は 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不惑戦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 ？日　魅惑・紫峰・栃惑（おそらく）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海洋・ムテッポーズ（ほぼ確定）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日（木）黄パン大会（ほぼ確定）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日～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 台湾長青（赤パン以上）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浦和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RS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（白紺のみ・未確定）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首都圏赤パン大会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神惑（おそらく）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群惑記念試合（確定）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神惑（おそらく）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不惑（おそらく）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越谷セブンス（おそらく）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日～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菅平（おそらく）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＊未定　埼玉三惑大会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C44C03E-2A07-E154-2622-965C2E8ECBB1}"/>
                </a:ext>
              </a:extLst>
            </p:cNvPr>
            <p:cNvSpPr txBox="1"/>
            <p:nvPr/>
          </p:nvSpPr>
          <p:spPr>
            <a:xfrm>
              <a:off x="4284954" y="880226"/>
              <a:ext cx="4819942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日～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日（？）草津合宿（未確定）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日～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関甲信大会（新潟・確定）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月？日　浦和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RS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（白紺のみ・未確定）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日～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ねんりんピック（確定）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日（木）黄パン大会（ほぼ確定）</a:t>
              </a: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日（日）群惑（ほぼ確定）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 ９日　県内三惑（ほぼ確定）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16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海洋・ムテッポーズ（ほぼ確定）</a:t>
              </a: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■11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23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魅惑・紫峰・栃惑・仙台（確定）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　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不惑（おそらく）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房惑（市原）（未確定）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■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21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日　川越（おそらく）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未定　神惑等</a:t>
              </a:r>
              <a:endParaRPr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20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2C8A1C4-8A88-4652-BF33-1A1E2579B728}"/>
              </a:ext>
            </a:extLst>
          </p:cNvPr>
          <p:cNvSpPr txBox="1">
            <a:spLocks/>
          </p:cNvSpPr>
          <p:nvPr/>
        </p:nvSpPr>
        <p:spPr>
          <a:xfrm>
            <a:off x="76200" y="1677955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 主務</a:t>
            </a:r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鹿田主将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083212-500E-02CB-8863-4CBF4E3C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C8481C-BC9A-672A-E16E-5E7B6A03D4B5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E648B-A1F0-79B3-4B38-1D03CBE46FB5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354815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650465-DED4-4927-A87E-9BD650C660D6}"/>
              </a:ext>
            </a:extLst>
          </p:cNvPr>
          <p:cNvSpPr txBox="1"/>
          <p:nvPr/>
        </p:nvSpPr>
        <p:spPr>
          <a:xfrm>
            <a:off x="0" y="-13304"/>
            <a:ext cx="9144000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kumimoji="1"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武惑クラブの現状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89F826A-9B07-4E59-90B5-5EB22B23EBF5}"/>
              </a:ext>
            </a:extLst>
          </p:cNvPr>
          <p:cNvSpPr txBox="1"/>
          <p:nvPr/>
        </p:nvSpPr>
        <p:spPr>
          <a:xfrm>
            <a:off x="0" y="3003768"/>
            <a:ext cx="914400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5400" b="1" dirty="0">
                <a:solidFill>
                  <a:srgbClr val="9900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紫</a:t>
            </a:r>
            <a:r>
              <a:rPr kumimoji="1" lang="ja-JP" altLang="en-US" sz="5400" b="1" dirty="0">
                <a:solidFill>
                  <a:srgbClr val="9900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5400" b="1" dirty="0">
                <a:solidFill>
                  <a:srgbClr val="9900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ja-JP" altLang="en-US" sz="5400" b="1" dirty="0">
                <a:solidFill>
                  <a:srgbClr val="9900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lang="en-US" altLang="ja-JP" sz="5400" b="1" dirty="0">
              <a:solidFill>
                <a:srgbClr val="9900C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500" b="1" dirty="0">
                <a:solidFill>
                  <a:srgbClr val="F8F2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黄　</a:t>
            </a:r>
            <a:r>
              <a:rPr lang="en-US" altLang="ja-JP" sz="4500" b="1" dirty="0">
                <a:solidFill>
                  <a:srgbClr val="F8F2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lang="ja-JP" altLang="en-US" sz="4500" b="1" dirty="0">
                <a:solidFill>
                  <a:srgbClr val="F8F2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　</a:t>
            </a:r>
            <a:r>
              <a:rPr lang="ja-JP" altLang="en-US" sz="45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　</a:t>
            </a:r>
            <a:r>
              <a:rPr lang="en-US" altLang="ja-JP" sz="45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44</a:t>
            </a:r>
            <a:r>
              <a:rPr lang="ja-JP" altLang="en-US" sz="45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lang="en-US" altLang="ja-JP" sz="45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500" b="1" dirty="0">
                <a:solidFill>
                  <a:srgbClr val="33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紺　</a:t>
            </a:r>
            <a:r>
              <a:rPr lang="en-US" altLang="ja-JP" sz="4500" b="1" dirty="0">
                <a:solidFill>
                  <a:srgbClr val="33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37</a:t>
            </a:r>
            <a:r>
              <a:rPr kumimoji="1" lang="ja-JP" altLang="en-US" sz="4500" b="1" dirty="0">
                <a:solidFill>
                  <a:srgbClr val="33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　</a:t>
            </a:r>
            <a:r>
              <a:rPr lang="ja-JP" altLang="en-US" sz="4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白</a:t>
            </a:r>
            <a:r>
              <a:rPr kumimoji="1" lang="ja-JP" altLang="en-US" sz="4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4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sz="4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lang="en-US" altLang="ja-JP" sz="4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DBC2DF-93E3-4D86-9A25-F539AF58979F}"/>
              </a:ext>
            </a:extLst>
          </p:cNvPr>
          <p:cNvSpPr txBox="1"/>
          <p:nvPr/>
        </p:nvSpPr>
        <p:spPr>
          <a:xfrm>
            <a:off x="0" y="1427482"/>
            <a:ext cx="914400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950" b="1" dirty="0">
                <a:solidFill>
                  <a:srgbClr val="05DD3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会員総数　</a:t>
            </a:r>
            <a:r>
              <a:rPr lang="en-US" altLang="ja-JP" sz="4950" b="1" dirty="0">
                <a:solidFill>
                  <a:srgbClr val="05DD3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117</a:t>
            </a:r>
            <a:r>
              <a:rPr kumimoji="1" lang="ja-JP" altLang="en-US" sz="4950" b="1" dirty="0">
                <a:solidFill>
                  <a:srgbClr val="05DD3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lang="ja-JP" altLang="en-US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51EDF6-D1AF-4674-A7C4-402442A2E8CB}"/>
              </a:ext>
            </a:extLst>
          </p:cNvPr>
          <p:cNvSpPr txBox="1"/>
          <p:nvPr/>
        </p:nvSpPr>
        <p:spPr>
          <a:xfrm>
            <a:off x="7699663" y="4942760"/>
            <a:ext cx="1363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1"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※2025.1</a:t>
            </a: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B0F1F4-D19E-EC17-9603-2EA79470F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3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 決算報告書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9F56FC-AA40-868C-F34B-02E9FED9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7" y="558084"/>
            <a:ext cx="8925186" cy="5741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D07C482C-6D83-73C5-4920-DFC22BC0A194}"/>
              </a:ext>
            </a:extLst>
          </p:cNvPr>
          <p:cNvSpPr/>
          <p:nvPr/>
        </p:nvSpPr>
        <p:spPr>
          <a:xfrm>
            <a:off x="109407" y="1564191"/>
            <a:ext cx="4288422" cy="1607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2B706E1-241D-CF4D-5CFF-1A1E8B7F36D5}"/>
              </a:ext>
            </a:extLst>
          </p:cNvPr>
          <p:cNvSpPr/>
          <p:nvPr/>
        </p:nvSpPr>
        <p:spPr>
          <a:xfrm>
            <a:off x="4376057" y="1929283"/>
            <a:ext cx="4658536" cy="1607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2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-7793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監査報告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CD9A83-C517-4F40-BD4F-03D252D08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6066" r="9039" b="16535"/>
          <a:stretch/>
        </p:blipFill>
        <p:spPr>
          <a:xfrm rot="5400000">
            <a:off x="2023906" y="-1143001"/>
            <a:ext cx="509619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87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A1C0E6-05C9-4A53-A780-4E8A16CF094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　予算案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059DD4-A32D-41F7-E2CC-B973FD22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1" y="576943"/>
            <a:ext cx="8979978" cy="570411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25A183B-3622-86A2-A789-FA834708F29F}"/>
              </a:ext>
            </a:extLst>
          </p:cNvPr>
          <p:cNvSpPr/>
          <p:nvPr/>
        </p:nvSpPr>
        <p:spPr>
          <a:xfrm>
            <a:off x="4376057" y="3749735"/>
            <a:ext cx="4670860" cy="1590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E0BE947-6E4B-53EC-277B-6171B589285C}"/>
              </a:ext>
            </a:extLst>
          </p:cNvPr>
          <p:cNvSpPr/>
          <p:nvPr/>
        </p:nvSpPr>
        <p:spPr>
          <a:xfrm>
            <a:off x="4376057" y="1929283"/>
            <a:ext cx="4089287" cy="1590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FA9286A-8441-2185-E451-4C7A6D78B875}"/>
              </a:ext>
            </a:extLst>
          </p:cNvPr>
          <p:cNvSpPr/>
          <p:nvPr/>
        </p:nvSpPr>
        <p:spPr>
          <a:xfrm>
            <a:off x="82011" y="1567543"/>
            <a:ext cx="4294046" cy="15907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CDB6F8E-7942-B257-0C65-167D5A9540FE}"/>
              </a:ext>
            </a:extLst>
          </p:cNvPr>
          <p:cNvSpPr/>
          <p:nvPr/>
        </p:nvSpPr>
        <p:spPr>
          <a:xfrm>
            <a:off x="4376057" y="5717524"/>
            <a:ext cx="4685932" cy="1590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4AA431-6DF0-164F-A5C5-B155B575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2" y="990612"/>
            <a:ext cx="4233757" cy="456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2C8A1C4-8A88-4652-BF33-1A1E2579B728}"/>
              </a:ext>
            </a:extLst>
          </p:cNvPr>
          <p:cNvSpPr txBox="1">
            <a:spLocks/>
          </p:cNvSpPr>
          <p:nvPr/>
        </p:nvSpPr>
        <p:spPr>
          <a:xfrm>
            <a:off x="76200" y="1677955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 主務</a:t>
            </a:r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鹿田主将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083212-500E-02CB-8863-4CBF4E3C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C8481C-BC9A-672A-E16E-5E7B6A03D4B5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E648B-A1F0-79B3-4B38-1D03CBE46FB5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010204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05B8BBF-6BB0-0BBE-81A0-DFA91E1353E3}"/>
              </a:ext>
            </a:extLst>
          </p:cNvPr>
          <p:cNvGrpSpPr/>
          <p:nvPr/>
        </p:nvGrpSpPr>
        <p:grpSpPr>
          <a:xfrm>
            <a:off x="3276098" y="606450"/>
            <a:ext cx="5791702" cy="1486029"/>
            <a:chOff x="1676149" y="2685985"/>
            <a:chExt cx="5791702" cy="148602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3A5B08C-A5DD-A7AE-FD5D-B22A0E6F6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149" y="2685985"/>
              <a:ext cx="5791702" cy="14860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491C57D-586F-7BA9-DE65-862517CD128D}"/>
                </a:ext>
              </a:extLst>
            </p:cNvPr>
            <p:cNvSpPr/>
            <p:nvPr/>
          </p:nvSpPr>
          <p:spPr>
            <a:xfrm>
              <a:off x="1676149" y="3548744"/>
              <a:ext cx="5791702" cy="2394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7DBDFB-8185-4D27-AFCB-0C640ACAE2DA}"/>
              </a:ext>
            </a:extLst>
          </p:cNvPr>
          <p:cNvSpPr txBox="1"/>
          <p:nvPr/>
        </p:nvSpPr>
        <p:spPr>
          <a:xfrm>
            <a:off x="0" y="198576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１、会則改廃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26C2030-2837-4561-A6DB-46D6423E4DB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その他理事会審議事項と報告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854E40-C004-B655-3797-84EBBD815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556CC5-B2A2-D8F2-24F3-CCCFE4EBDFE5}"/>
              </a:ext>
            </a:extLst>
          </p:cNvPr>
          <p:cNvSpPr txBox="1"/>
          <p:nvPr/>
        </p:nvSpPr>
        <p:spPr>
          <a:xfrm>
            <a:off x="0" y="304023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２、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MOM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用景品購入・クラブポロシャツ作成検討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05070B-A368-58C1-AF48-43BB87262EFE}"/>
              </a:ext>
            </a:extLst>
          </p:cNvPr>
          <p:cNvSpPr txBox="1"/>
          <p:nvPr/>
        </p:nvSpPr>
        <p:spPr>
          <a:xfrm>
            <a:off x="0" y="4094692"/>
            <a:ext cx="914400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３、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2028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年　</a:t>
            </a:r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周年について</a:t>
            </a:r>
            <a:endParaRPr kumimoji="1"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A91ED9A-A0DA-AF84-2FBE-A11B010DE881}"/>
              </a:ext>
            </a:extLst>
          </p:cNvPr>
          <p:cNvCxnSpPr>
            <a:cxnSpLocks/>
          </p:cNvCxnSpPr>
          <p:nvPr/>
        </p:nvCxnSpPr>
        <p:spPr>
          <a:xfrm>
            <a:off x="3276098" y="1588952"/>
            <a:ext cx="5791702" cy="3617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4C3BC4B-4725-9CA1-8119-DBDCF38AD905}"/>
              </a:ext>
            </a:extLst>
          </p:cNvPr>
          <p:cNvGrpSpPr/>
          <p:nvPr/>
        </p:nvGrpSpPr>
        <p:grpSpPr>
          <a:xfrm>
            <a:off x="620486" y="598444"/>
            <a:ext cx="8447314" cy="2928585"/>
            <a:chOff x="875979" y="2052463"/>
            <a:chExt cx="7392041" cy="249195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19C8350-8BA9-A9BC-4441-60B21AD6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979" y="2052463"/>
              <a:ext cx="7392041" cy="24919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BF44E3DB-AD72-9F5B-1ED7-DFBA1CB4A6EB}"/>
                </a:ext>
              </a:extLst>
            </p:cNvPr>
            <p:cNvSpPr/>
            <p:nvPr/>
          </p:nvSpPr>
          <p:spPr>
            <a:xfrm>
              <a:off x="875979" y="4249503"/>
              <a:ext cx="4795478" cy="29041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941D62-0B83-3FC3-3913-828FEEA5D703}"/>
              </a:ext>
            </a:extLst>
          </p:cNvPr>
          <p:cNvSpPr txBox="1"/>
          <p:nvPr/>
        </p:nvSpPr>
        <p:spPr>
          <a:xfrm>
            <a:off x="0" y="4700435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式典・記念試合・部誌等、準備に入ります。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式典：宮本・鹿田・伊藤｜試合：原田・鈴木（裕）・黄パン 小谷野｜部誌：横川・日比野・閑林・子田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36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4ED866-0B1C-568A-D0DF-DD2FDB0F5221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再周知　傷害報告・診断書申請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5E9547-8EC7-8400-1EF2-67FCA99FB359}"/>
              </a:ext>
            </a:extLst>
          </p:cNvPr>
          <p:cNvSpPr txBox="1"/>
          <p:nvPr/>
        </p:nvSpPr>
        <p:spPr>
          <a:xfrm>
            <a:off x="0" y="615248"/>
            <a:ext cx="9039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en-US" altLang="ja-JP" sz="240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JRFU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　登録者見舞金制度について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3D0B1C8-D99B-1C03-F557-AFB59494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923"/>
            <a:ext cx="9144000" cy="3120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91F2626-E59B-ECD7-C065-F01E327C5FA2}"/>
              </a:ext>
            </a:extLst>
          </p:cNvPr>
          <p:cNvSpPr/>
          <p:nvPr/>
        </p:nvSpPr>
        <p:spPr>
          <a:xfrm>
            <a:off x="2390273" y="1976125"/>
            <a:ext cx="3216443" cy="1854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7E324CE0-2250-35A3-3F42-059D58302A1F}"/>
              </a:ext>
            </a:extLst>
          </p:cNvPr>
          <p:cNvSpPr/>
          <p:nvPr/>
        </p:nvSpPr>
        <p:spPr>
          <a:xfrm>
            <a:off x="232609" y="3027534"/>
            <a:ext cx="5045243" cy="2085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C87D9D8-4606-D9E7-7BA6-00DC16600588}"/>
              </a:ext>
            </a:extLst>
          </p:cNvPr>
          <p:cNvCxnSpPr>
            <a:cxnSpLocks/>
          </p:cNvCxnSpPr>
          <p:nvPr/>
        </p:nvCxnSpPr>
        <p:spPr>
          <a:xfrm>
            <a:off x="826167" y="2342333"/>
            <a:ext cx="6228000" cy="0"/>
          </a:xfrm>
          <a:prstGeom prst="line">
            <a:avLst/>
          </a:prstGeom>
          <a:ln w="31750">
            <a:solidFill>
              <a:srgbClr val="00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0E9D2C9-FBD3-2DAB-90FA-3A6FDE57FAF3}"/>
              </a:ext>
            </a:extLst>
          </p:cNvPr>
          <p:cNvSpPr txBox="1"/>
          <p:nvPr/>
        </p:nvSpPr>
        <p:spPr>
          <a:xfrm>
            <a:off x="0" y="4331734"/>
            <a:ext cx="90878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提出の流れ</a:t>
            </a:r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■怪我発生　⇒　横川さん又は宮本へ報告　⇒傷害報告書作成・各自で協会へ提出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日以内）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※CC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に横川、宮本を必ず入れる　</a:t>
            </a:r>
            <a:endParaRPr kumimoji="1"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⇒怪我治療完了後、傷害診断書提出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ヵ月以内）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⇒協会受理後、各自の口座へ見舞金が振込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E6B6146-B258-4BBF-10E0-A3ED28725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2C8A1C4-8A88-4652-BF33-1A1E2579B728}"/>
              </a:ext>
            </a:extLst>
          </p:cNvPr>
          <p:cNvSpPr txBox="1">
            <a:spLocks/>
          </p:cNvSpPr>
          <p:nvPr/>
        </p:nvSpPr>
        <p:spPr>
          <a:xfrm>
            <a:off x="76200" y="1677955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 主務</a:t>
            </a:r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鹿田主将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083212-500E-02CB-8863-4CBF4E3C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BC8481C-BC9A-672A-E16E-5E7B6A03D4B5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9E648B-A1F0-79B3-4B38-1D03CBE46FB5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</p:spTree>
    <p:extLst>
      <p:ext uri="{BB962C8B-B14F-4D97-AF65-F5344CB8AC3E}">
        <p14:creationId xmlns:p14="http://schemas.microsoft.com/office/powerpoint/2010/main" val="866385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26C2030-2837-4561-A6DB-46D6423E4DB6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今年度方針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674D55F-864A-C80C-8A64-B86F7C04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2EC4A4-583D-1CF4-D3AB-690C7181F669}"/>
              </a:ext>
            </a:extLst>
          </p:cNvPr>
          <p:cNvSpPr txBox="1"/>
          <p:nvPr/>
        </p:nvSpPr>
        <p:spPr>
          <a:xfrm>
            <a:off x="293471" y="1071432"/>
            <a:ext cx="8584163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36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チーム目標</a:t>
            </a:r>
            <a:r>
              <a:rPr lang="en-US" altLang="ja-JP" sz="3600" b="1" i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ハイタックルをしない！</a:t>
            </a:r>
          </a:p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低いタックルで倒しきる！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25736C-81F8-6715-9978-1B0D5D568B8F}"/>
              </a:ext>
            </a:extLst>
          </p:cNvPr>
          <p:cNvSpPr txBox="1"/>
          <p:nvPr/>
        </p:nvSpPr>
        <p:spPr>
          <a:xfrm>
            <a:off x="279918" y="3774453"/>
            <a:ext cx="85841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目的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</a:p>
          <a:p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相手プレイヤーへの重大事故の防止</a:t>
            </a: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②ノットロールアウェイ（ペナルティ）を減らす</a:t>
            </a: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③ジャッカル（用語変更：スティール）とオーバーの機会を増やす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8D675-F750-EBC7-FEDD-A95905784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93" y="2928638"/>
            <a:ext cx="2237441" cy="193261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054467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561310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第二部　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8738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乾杯　　　　　　　　　　　　　　　 副会長　小谷野文雄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　　　  会長　大石雅規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個人表彰式　　　　　　　　　　　各パンツ主将　多田・鹿田・小幡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年度重大ニュース　　　　 横川副将・大石会長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記念撮影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エール斉唱　　　　　　　　　　　　白パン主将  小幡　和弘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閉会あいさつ                      副会長　閑林亮平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104993" y="992197"/>
            <a:ext cx="184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6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0D3D00-CB80-02D8-37D9-22395325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0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561310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第二部　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8738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乾杯　　　　　　　　　　　　　　　 副会長　小谷野文雄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　　　  会長　大石雅規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個人表彰式　　　　　　　　　　　各パンツ主将　多田・鹿田・小幡</a:t>
            </a: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年度重大ニュース　　　　 横川副将・大石会長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記念撮影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エール斉唱　　　　　　　　　　　　白パン主将  小幡　和弘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閉会あいさつ                      副会長　閑林亮平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104993" y="992197"/>
            <a:ext cx="184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6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0D3D00-CB80-02D8-37D9-22395325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8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996881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502090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開会・会長あいさつ　　　　　　　　会長　大石雅規　　　　　　　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役員の改選、承認、挨拶　　　　　　　　　　　　　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事業報告・事業計画              主務　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決算報告・監査報告              会計・監事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予算計画　　　　　　　　　　　　　　会計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会則および細則の改廃            理事会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審議事項・報告事項              理事会</a:t>
            </a:r>
            <a:endParaRPr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100" dirty="0">
                <a:latin typeface="Meiryo UI" panose="020B0604030504040204" pitchFamily="50" charset="-128"/>
                <a:ea typeface="Meiryo UI" panose="020B0604030504040204" pitchFamily="50" charset="-128"/>
              </a:rPr>
              <a:t>今年度の方針                      主将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574280" y="1511995"/>
            <a:ext cx="149352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5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35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1548027-A176-60F0-1812-819F11B3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66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830D4F-B90F-4DB7-9446-1BCA774EB2F7}"/>
              </a:ext>
            </a:extLst>
          </p:cNvPr>
          <p:cNvSpPr txBox="1"/>
          <p:nvPr/>
        </p:nvSpPr>
        <p:spPr>
          <a:xfrm>
            <a:off x="3561873" y="507749"/>
            <a:ext cx="202025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rgbClr val="9900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9C7D0A-FB55-47DD-A1F8-39572536F51F}"/>
              </a:ext>
            </a:extLst>
          </p:cNvPr>
          <p:cNvSpPr txBox="1"/>
          <p:nvPr/>
        </p:nvSpPr>
        <p:spPr>
          <a:xfrm>
            <a:off x="-1" y="2625421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塚林</a:t>
            </a:r>
            <a:r>
              <a:rPr kumimoji="1"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功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FF4D923-197F-A1F8-507B-46BB4FB2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F0A8FB-B2AA-3230-47A8-97FCBC02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572" y="543602"/>
            <a:ext cx="1847867" cy="18261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8E8DF8-1DC7-FAC0-C339-14163919B90F}"/>
              </a:ext>
            </a:extLst>
          </p:cNvPr>
          <p:cNvSpPr txBox="1"/>
          <p:nvPr/>
        </p:nvSpPr>
        <p:spPr>
          <a:xfrm>
            <a:off x="-1" y="3723931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井上</a:t>
            </a:r>
            <a:r>
              <a:rPr kumimoji="1"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修</a:t>
            </a:r>
          </a:p>
        </p:txBody>
      </p:sp>
    </p:spTree>
    <p:extLst>
      <p:ext uri="{BB962C8B-B14F-4D97-AF65-F5344CB8AC3E}">
        <p14:creationId xmlns:p14="http://schemas.microsoft.com/office/powerpoint/2010/main" val="33557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830D4F-B90F-4DB7-9446-1BCA774EB2F7}"/>
              </a:ext>
            </a:extLst>
          </p:cNvPr>
          <p:cNvSpPr txBox="1"/>
          <p:nvPr/>
        </p:nvSpPr>
        <p:spPr>
          <a:xfrm>
            <a:off x="3561873" y="507749"/>
            <a:ext cx="202025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黄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9C7D0A-FB55-47DD-A1F8-39572536F51F}"/>
              </a:ext>
            </a:extLst>
          </p:cNvPr>
          <p:cNvSpPr txBox="1"/>
          <p:nvPr/>
        </p:nvSpPr>
        <p:spPr>
          <a:xfrm>
            <a:off x="-1" y="296733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該当者なし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B604B8-C9FF-4DB3-8679-C41FA8BE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9" y="556576"/>
            <a:ext cx="1712397" cy="17223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FF4D923-197F-A1F8-507B-46BB4FB20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9C7D0A-FB55-47DD-A1F8-39572536F51F}"/>
              </a:ext>
            </a:extLst>
          </p:cNvPr>
          <p:cNvSpPr txBox="1"/>
          <p:nvPr/>
        </p:nvSpPr>
        <p:spPr>
          <a:xfrm>
            <a:off x="-1" y="2091969"/>
            <a:ext cx="9144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前田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佳彦</a:t>
            </a:r>
          </a:p>
          <a:p>
            <a:pPr algn="ctr"/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副島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英雄</a:t>
            </a:r>
          </a:p>
          <a:p>
            <a:pPr algn="ctr"/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松本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秀樹</a:t>
            </a:r>
          </a:p>
          <a:p>
            <a:pPr algn="ctr"/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宮井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俊樹</a:t>
            </a:r>
          </a:p>
          <a:p>
            <a:pPr algn="ctr"/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zh-TW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達之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2719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830D4F-B90F-4DB7-9446-1BCA774EB2F7}"/>
              </a:ext>
            </a:extLst>
          </p:cNvPr>
          <p:cNvSpPr txBox="1"/>
          <p:nvPr/>
        </p:nvSpPr>
        <p:spPr>
          <a:xfrm>
            <a:off x="3561873" y="485404"/>
            <a:ext cx="202025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B6884A-4DCB-4BE5-B0CE-AA91F57D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607" y="545683"/>
            <a:ext cx="1706099" cy="180176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BA92D38-92DA-CEBD-5D1C-8B3AA0DB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-1" y="-1502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830D4F-B90F-4DB7-9446-1BCA774EB2F7}"/>
              </a:ext>
            </a:extLst>
          </p:cNvPr>
          <p:cNvSpPr txBox="1"/>
          <p:nvPr/>
        </p:nvSpPr>
        <p:spPr>
          <a:xfrm>
            <a:off x="3424127" y="497511"/>
            <a:ext cx="229574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5F3C05-59A2-477A-8F9B-FE7A2B79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78" y="560497"/>
            <a:ext cx="1679194" cy="179906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D81FFF-69B0-4C70-8F19-1063F91E6939}"/>
              </a:ext>
            </a:extLst>
          </p:cNvPr>
          <p:cNvSpPr txBox="1"/>
          <p:nvPr/>
        </p:nvSpPr>
        <p:spPr>
          <a:xfrm>
            <a:off x="0" y="3756745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新井　淳一</a:t>
            </a:r>
            <a:endParaRPr lang="zh-CN" altLang="en-US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847CBCD-EE63-BEA2-4AD8-EE9E11571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7200B4-C0C4-C5F0-0EDF-1725424EFDD1}"/>
              </a:ext>
            </a:extLst>
          </p:cNvPr>
          <p:cNvSpPr txBox="1"/>
          <p:nvPr/>
        </p:nvSpPr>
        <p:spPr>
          <a:xfrm>
            <a:off x="-2" y="2648749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阿部　利春</a:t>
            </a:r>
            <a:endParaRPr lang="zh-CN" altLang="en-US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561310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第二部　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8738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乾杯　　　　　　　　　　　　　　　 副会長　小谷野文雄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　　　  会長　大石雅規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個人表彰式　　　　　　　　　　　各パンツ主将　多田・鹿田・小幡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年度重大ニュース　　　　 横川副将・大石会長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記念撮影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エール斉唱　　　　　　　　　　　　白パン主将  小幡　和弘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閉会あいさつ                      副会長　閑林亮平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104993" y="992197"/>
            <a:ext cx="184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6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0D3D00-CB80-02D8-37D9-22395325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80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-7144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表彰式 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新人賞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2754A4-CEDF-4AC0-AE91-59383DF9E8C2}"/>
              </a:ext>
            </a:extLst>
          </p:cNvPr>
          <p:cNvSpPr txBox="1"/>
          <p:nvPr/>
        </p:nvSpPr>
        <p:spPr>
          <a:xfrm>
            <a:off x="3326457" y="628991"/>
            <a:ext cx="2491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新人賞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7603221-6685-0329-35E5-733A080F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1BF63F-5EB5-96DE-1EF8-8437377A010E}"/>
              </a:ext>
            </a:extLst>
          </p:cNvPr>
          <p:cNvSpPr txBox="1"/>
          <p:nvPr/>
        </p:nvSpPr>
        <p:spPr>
          <a:xfrm>
            <a:off x="7144" y="1556483"/>
            <a:ext cx="9136856" cy="13234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8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望月 康成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DD44D3B-9EA0-25C5-D19B-CE71F0F2BF6A}"/>
              </a:ext>
            </a:extLst>
          </p:cNvPr>
          <p:cNvSpPr txBox="1"/>
          <p:nvPr/>
        </p:nvSpPr>
        <p:spPr>
          <a:xfrm>
            <a:off x="-7144" y="2976927"/>
            <a:ext cx="9136856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8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岩瀬 秀雄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5F2F70-D686-6E43-465D-AAD2921C699D}"/>
              </a:ext>
            </a:extLst>
          </p:cNvPr>
          <p:cNvSpPr txBox="1"/>
          <p:nvPr/>
        </p:nvSpPr>
        <p:spPr>
          <a:xfrm>
            <a:off x="3571" y="4397371"/>
            <a:ext cx="9136856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三島 拓海</a:t>
            </a:r>
          </a:p>
        </p:txBody>
      </p:sp>
    </p:spTree>
    <p:extLst>
      <p:ext uri="{BB962C8B-B14F-4D97-AF65-F5344CB8AC3E}">
        <p14:creationId xmlns:p14="http://schemas.microsoft.com/office/powerpoint/2010/main" val="6196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F1848B-03B4-90EE-5DF5-D9BD9BE30BE9}"/>
              </a:ext>
            </a:extLst>
          </p:cNvPr>
          <p:cNvSpPr txBox="1"/>
          <p:nvPr/>
        </p:nvSpPr>
        <p:spPr>
          <a:xfrm>
            <a:off x="-2" y="4226557"/>
            <a:ext cx="9144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田代 勇三郎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表彰式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特別賞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2754A4-CEDF-4AC0-AE91-59383DF9E8C2}"/>
              </a:ext>
            </a:extLst>
          </p:cNvPr>
          <p:cNvSpPr txBox="1"/>
          <p:nvPr/>
        </p:nvSpPr>
        <p:spPr>
          <a:xfrm>
            <a:off x="3326456" y="429687"/>
            <a:ext cx="2491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特別賞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A28515E-47B4-6048-37E7-DC9E782F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221138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A166D6-26E3-BCFA-5B19-4964DD96DD53}"/>
              </a:ext>
            </a:extLst>
          </p:cNvPr>
          <p:cNvSpPr txBox="1"/>
          <p:nvPr/>
        </p:nvSpPr>
        <p:spPr>
          <a:xfrm>
            <a:off x="-1" y="1304270"/>
            <a:ext cx="914400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筒井 宏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C11B6BB-03DD-CE75-9D7B-A67C364C513A}"/>
              </a:ext>
            </a:extLst>
          </p:cNvPr>
          <p:cNvSpPr txBox="1"/>
          <p:nvPr/>
        </p:nvSpPr>
        <p:spPr>
          <a:xfrm>
            <a:off x="-1" y="2265529"/>
            <a:ext cx="914400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髙橋 宏之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DFAC21-A274-D732-2B72-83E89109D78D}"/>
              </a:ext>
            </a:extLst>
          </p:cNvPr>
          <p:cNvSpPr txBox="1"/>
          <p:nvPr/>
        </p:nvSpPr>
        <p:spPr>
          <a:xfrm>
            <a:off x="0" y="3231977"/>
            <a:ext cx="9144000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大平 忠芳</a:t>
            </a:r>
          </a:p>
        </p:txBody>
      </p:sp>
    </p:spTree>
    <p:extLst>
      <p:ext uri="{BB962C8B-B14F-4D97-AF65-F5344CB8AC3E}">
        <p14:creationId xmlns:p14="http://schemas.microsoft.com/office/powerpoint/2010/main" val="13330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表彰式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トライ賞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2754A4-CEDF-4AC0-AE91-59383DF9E8C2}"/>
              </a:ext>
            </a:extLst>
          </p:cNvPr>
          <p:cNvSpPr txBox="1"/>
          <p:nvPr/>
        </p:nvSpPr>
        <p:spPr>
          <a:xfrm>
            <a:off x="3326457" y="1379510"/>
            <a:ext cx="24910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0EE0C0-4746-492D-BF40-9BB1BF599C5D}"/>
              </a:ext>
            </a:extLst>
          </p:cNvPr>
          <p:cNvSpPr txBox="1"/>
          <p:nvPr/>
        </p:nvSpPr>
        <p:spPr>
          <a:xfrm>
            <a:off x="5699783" y="4356042"/>
            <a:ext cx="274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トライ🏉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65F6F3-2D71-6BD4-3D7F-85C85C92F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6E9E31-B7BF-9B77-9E53-0864E39262AA}"/>
              </a:ext>
            </a:extLst>
          </p:cNvPr>
          <p:cNvSpPr txBox="1"/>
          <p:nvPr/>
        </p:nvSpPr>
        <p:spPr>
          <a:xfrm>
            <a:off x="0" y="2767280"/>
            <a:ext cx="9144000" cy="1323439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8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鹿田 義人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19E4B59-94BF-B88D-8A2E-7E702ED175B6}"/>
              </a:ext>
            </a:extLst>
          </p:cNvPr>
          <p:cNvGrpSpPr/>
          <p:nvPr/>
        </p:nvGrpSpPr>
        <p:grpSpPr>
          <a:xfrm>
            <a:off x="280684" y="5142129"/>
            <a:ext cx="6091545" cy="659526"/>
            <a:chOff x="280684" y="5142129"/>
            <a:chExt cx="6091545" cy="65952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FF0AF97-7307-943E-138C-0BEE4D889D17}"/>
                </a:ext>
              </a:extLst>
            </p:cNvPr>
            <p:cNvSpPr txBox="1"/>
            <p:nvPr/>
          </p:nvSpPr>
          <p:spPr>
            <a:xfrm>
              <a:off x="280684" y="5155324"/>
              <a:ext cx="60915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位　</a:t>
              </a:r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16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トライ　石森崇志</a:t>
              </a:r>
              <a:endPara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位　</a:t>
              </a:r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トライ　大石雅規、多田幸弘、伊藤晴久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CA1FB76-D7A0-1BA3-683B-8D6714C56388}"/>
                </a:ext>
              </a:extLst>
            </p:cNvPr>
            <p:cNvSpPr txBox="1"/>
            <p:nvPr/>
          </p:nvSpPr>
          <p:spPr>
            <a:xfrm>
              <a:off x="2713265" y="5142129"/>
              <a:ext cx="443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🏉</a:t>
              </a:r>
              <a:endParaRPr lang="ja-JP" altLang="en-US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017F1AA-999E-E42C-880D-945F965BC885}"/>
                </a:ext>
              </a:extLst>
            </p:cNvPr>
            <p:cNvSpPr txBox="1"/>
            <p:nvPr/>
          </p:nvSpPr>
          <p:spPr>
            <a:xfrm>
              <a:off x="4770665" y="5430876"/>
              <a:ext cx="4435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1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🏉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52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表彰式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タックル賞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2754A4-CEDF-4AC0-AE91-59383DF9E8C2}"/>
              </a:ext>
            </a:extLst>
          </p:cNvPr>
          <p:cNvSpPr txBox="1"/>
          <p:nvPr/>
        </p:nvSpPr>
        <p:spPr>
          <a:xfrm>
            <a:off x="0" y="115409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タックル賞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BCA750-6E8B-20B0-4102-90C63CCDA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B35CE8-3CC4-49C4-2131-C254DFA07FEF}"/>
              </a:ext>
            </a:extLst>
          </p:cNvPr>
          <p:cNvSpPr txBox="1"/>
          <p:nvPr/>
        </p:nvSpPr>
        <p:spPr>
          <a:xfrm>
            <a:off x="-1" y="2265529"/>
            <a:ext cx="91440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岡田 良則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875286-4189-B2DB-58DA-2AE1A97CF57E}"/>
              </a:ext>
            </a:extLst>
          </p:cNvPr>
          <p:cNvSpPr txBox="1"/>
          <p:nvPr/>
        </p:nvSpPr>
        <p:spPr>
          <a:xfrm>
            <a:off x="-1" y="3350070"/>
            <a:ext cx="9144000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阿部 長生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7E1B8A-1BCA-8C14-8BB4-68940D2E6119}"/>
              </a:ext>
            </a:extLst>
          </p:cNvPr>
          <p:cNvSpPr txBox="1"/>
          <p:nvPr/>
        </p:nvSpPr>
        <p:spPr>
          <a:xfrm>
            <a:off x="0" y="4436763"/>
            <a:ext cx="9144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矢島　彬</a:t>
            </a:r>
          </a:p>
        </p:txBody>
      </p:sp>
    </p:spTree>
    <p:extLst>
      <p:ext uri="{BB962C8B-B14F-4D97-AF65-F5344CB8AC3E}">
        <p14:creationId xmlns:p14="http://schemas.microsoft.com/office/powerpoint/2010/main" val="264662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21917-B276-4DE9-8C9F-D14F3E69A82C}"/>
              </a:ext>
            </a:extLst>
          </p:cNvPr>
          <p:cNvSpPr txBox="1"/>
          <p:nvPr/>
        </p:nvSpPr>
        <p:spPr>
          <a:xfrm>
            <a:off x="-1" y="0"/>
            <a:ext cx="91440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表彰式　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【MVP】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2754A4-CEDF-4AC0-AE91-59383DF9E8C2}"/>
              </a:ext>
            </a:extLst>
          </p:cNvPr>
          <p:cNvSpPr txBox="1"/>
          <p:nvPr/>
        </p:nvSpPr>
        <p:spPr>
          <a:xfrm>
            <a:off x="-1" y="461665"/>
            <a:ext cx="9143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MVP</a:t>
            </a:r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66F192-E865-988D-A7D6-FF9D8D91D0E9}"/>
              </a:ext>
            </a:extLst>
          </p:cNvPr>
          <p:cNvSpPr txBox="1"/>
          <p:nvPr/>
        </p:nvSpPr>
        <p:spPr>
          <a:xfrm>
            <a:off x="0" y="4873530"/>
            <a:ext cx="9144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小谷野 秀則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80C937-8AB9-8E1B-5F20-1C226F7414D5}"/>
              </a:ext>
            </a:extLst>
          </p:cNvPr>
          <p:cNvSpPr txBox="1"/>
          <p:nvPr/>
        </p:nvSpPr>
        <p:spPr>
          <a:xfrm>
            <a:off x="0" y="1438775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小谷野 文雄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FDD2937-FF60-7673-4575-4C0049C932D5}"/>
              </a:ext>
            </a:extLst>
          </p:cNvPr>
          <p:cNvSpPr txBox="1"/>
          <p:nvPr/>
        </p:nvSpPr>
        <p:spPr>
          <a:xfrm>
            <a:off x="0" y="2589023"/>
            <a:ext cx="914400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伊藤 晴久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2EFB62-8AF1-FA7F-A990-24FD758639E3}"/>
              </a:ext>
            </a:extLst>
          </p:cNvPr>
          <p:cNvSpPr txBox="1"/>
          <p:nvPr/>
        </p:nvSpPr>
        <p:spPr>
          <a:xfrm>
            <a:off x="0" y="3734045"/>
            <a:ext cx="9144000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染谷 隆児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ED5C11D-05B1-F5DF-CD5D-FD6C770C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7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6D43-82FF-4186-95FB-C6F28582DE27}"/>
              </a:ext>
            </a:extLst>
          </p:cNvPr>
          <p:cNvSpPr txBox="1"/>
          <p:nvPr/>
        </p:nvSpPr>
        <p:spPr>
          <a:xfrm>
            <a:off x="822961" y="2361459"/>
            <a:ext cx="7860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年　武惑総会</a:t>
            </a:r>
            <a:endParaRPr lang="en-US" altLang="ja-JP" sz="8625" dirty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AB0E1C8-FAA9-948C-239B-8AF38AD5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721C54-A19D-4D20-9AF6-39CA131B810C}"/>
              </a:ext>
            </a:extLst>
          </p:cNvPr>
          <p:cNvSpPr txBox="1"/>
          <p:nvPr/>
        </p:nvSpPr>
        <p:spPr>
          <a:xfrm>
            <a:off x="0" y="561310"/>
            <a:ext cx="912114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300" dirty="0">
                <a:latin typeface="Meiryo UI" panose="020B0604030504040204" pitchFamily="50" charset="-128"/>
                <a:ea typeface="Meiryo UI" panose="020B0604030504040204" pitchFamily="50" charset="-128"/>
              </a:rPr>
              <a:t>総会 第二部　式次第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FEF8F19-E8D8-4432-B87C-8D39E632679A}"/>
              </a:ext>
            </a:extLst>
          </p:cNvPr>
          <p:cNvSpPr txBox="1">
            <a:spLocks/>
          </p:cNvSpPr>
          <p:nvPr/>
        </p:nvSpPr>
        <p:spPr>
          <a:xfrm>
            <a:off x="76200" y="1675622"/>
            <a:ext cx="8991600" cy="38738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乾杯　　　　　　　　　　　　　　　 副会長　小谷野文雄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パンツ昇格者　贈呈式　　　　  会長　大石雅規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個人表彰式　　　　　　　　　　　各パンツ主将　多田・鹿田・小幡</a:t>
            </a:r>
            <a:endParaRPr lang="en-US" altLang="ja-JP" sz="2400" dirty="0">
              <a:solidFill>
                <a:schemeClr val="bg1">
                  <a:lumMod val="8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2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　重大ニュース　　　　 横川副将・大石会長</a:t>
            </a:r>
            <a:endParaRPr lang="en-US" altLang="ja-JP" sz="2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記念撮影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エール斉唱　　　　　　　　　　　　白パン主将  小幡　和弘</a:t>
            </a:r>
          </a:p>
          <a:p>
            <a:r>
              <a:rPr lang="ja-JP" altLang="en-US" sz="2400" dirty="0">
                <a:solidFill>
                  <a:schemeClr val="bg1">
                    <a:lumMod val="8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閉会あいさつ                      副会長　閑林亮平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3D4C90-F6DE-44DA-A55C-D7F822E4DA5C}"/>
              </a:ext>
            </a:extLst>
          </p:cNvPr>
          <p:cNvSpPr txBox="1"/>
          <p:nvPr/>
        </p:nvSpPr>
        <p:spPr>
          <a:xfrm>
            <a:off x="7104993" y="992197"/>
            <a:ext cx="184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進行　主務　宮本</a:t>
            </a:r>
            <a:endParaRPr lang="ja-JP" altLang="en-US" sz="16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0D3D00-CB80-02D8-37D9-22395325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175" y="5641549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13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F9D2A7-FF21-43E3-9BD1-A2CAC4B0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F4764B-3351-494B-B6AB-87F568255486}"/>
              </a:ext>
            </a:extLst>
          </p:cNvPr>
          <p:cNvSpPr txBox="1"/>
          <p:nvPr/>
        </p:nvSpPr>
        <p:spPr>
          <a:xfrm>
            <a:off x="0" y="197537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br>
              <a:rPr kumimoji="1"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白</a:t>
            </a:r>
            <a:r>
              <a:rPr kumimoji="1" lang="ja-JP" altLang="en-US" sz="7200" dirty="0">
                <a:solidFill>
                  <a:srgbClr val="0033C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紺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トピックス</a:t>
            </a:r>
          </a:p>
        </p:txBody>
      </p:sp>
    </p:spTree>
    <p:extLst>
      <p:ext uri="{BB962C8B-B14F-4D97-AF65-F5344CB8AC3E}">
        <p14:creationId xmlns:p14="http://schemas.microsoft.com/office/powerpoint/2010/main" val="203438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47779-9A9C-4367-10AD-49732DE1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2DCE0E2-0C17-07E0-DC92-45052E091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FAFCFE-D04F-506F-1353-F497C3FD597D}"/>
              </a:ext>
            </a:extLst>
          </p:cNvPr>
          <p:cNvSpPr txBox="1"/>
          <p:nvPr/>
        </p:nvSpPr>
        <p:spPr>
          <a:xfrm>
            <a:off x="476250" y="111853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１．紺パン卒業者紹介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7329A4-2B91-C050-FCB8-8576EC8353A3}"/>
              </a:ext>
            </a:extLst>
          </p:cNvPr>
          <p:cNvSpPr txBox="1"/>
          <p:nvPr/>
        </p:nvSpPr>
        <p:spPr>
          <a:xfrm>
            <a:off x="476250" y="2552621"/>
            <a:ext cx="9620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２．新人紹介（</a:t>
            </a:r>
            <a:r>
              <a:rPr kumimoji="1"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kumimoji="1"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5D0D9B-97A3-4D06-43EA-E7C953749D78}"/>
              </a:ext>
            </a:extLst>
          </p:cNvPr>
          <p:cNvSpPr txBox="1"/>
          <p:nvPr/>
        </p:nvSpPr>
        <p:spPr>
          <a:xfrm>
            <a:off x="476250" y="4079043"/>
            <a:ext cx="9620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３．</a:t>
            </a:r>
            <a:r>
              <a:rPr kumimoji="1" lang="en-US" altLang="ja-JP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意気込み？</a:t>
            </a:r>
            <a:endParaRPr kumimoji="1" lang="ja-JP" altLang="en-US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4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E34F3-01BA-6269-A26B-8BA55ED7B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C73BDB4-E6AB-0690-3E90-509B0CA2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05ACE9-14F9-A956-9542-76E7012E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25185" r="30247" b="59426"/>
          <a:stretch/>
        </p:blipFill>
        <p:spPr>
          <a:xfrm>
            <a:off x="403231" y="393971"/>
            <a:ext cx="1231767" cy="1272904"/>
          </a:xfrm>
          <a:prstGeom prst="ellipse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AA8FD8-C30F-4C59-A765-E37C5489A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6145" r="8909" b="18138"/>
          <a:stretch/>
        </p:blipFill>
        <p:spPr>
          <a:xfrm>
            <a:off x="1634998" y="1622135"/>
            <a:ext cx="1347160" cy="1328449"/>
          </a:xfrm>
          <a:prstGeom prst="ellipse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30566E-51B0-93DC-BDDA-0B4AB8BEF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31293" r="63984" b="24471"/>
          <a:stretch/>
        </p:blipFill>
        <p:spPr>
          <a:xfrm>
            <a:off x="2997478" y="2790968"/>
            <a:ext cx="1231767" cy="1313640"/>
          </a:xfrm>
          <a:prstGeom prst="ellipse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799777B-5959-5D75-9A82-1A07F8268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40373" r="69714" b="46163"/>
          <a:stretch/>
        </p:blipFill>
        <p:spPr>
          <a:xfrm>
            <a:off x="1689640" y="4005185"/>
            <a:ext cx="1247087" cy="1299890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5B78AA-0EDE-7D93-79A0-B6CFEC9227A7}"/>
              </a:ext>
            </a:extLst>
          </p:cNvPr>
          <p:cNvSpPr txBox="1"/>
          <p:nvPr/>
        </p:nvSpPr>
        <p:spPr>
          <a:xfrm>
            <a:off x="1689640" y="568758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副島　英雄さん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F30A72-988E-3C89-7FB3-84C56F1E9208}"/>
              </a:ext>
            </a:extLst>
          </p:cNvPr>
          <p:cNvSpPr txBox="1"/>
          <p:nvPr/>
        </p:nvSpPr>
        <p:spPr>
          <a:xfrm>
            <a:off x="3099340" y="1707726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　達之さん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1FD4CD6-C479-43EC-530D-20B379E245B3}"/>
              </a:ext>
            </a:extLst>
          </p:cNvPr>
          <p:cNvSpPr txBox="1"/>
          <p:nvPr/>
        </p:nvSpPr>
        <p:spPr>
          <a:xfrm>
            <a:off x="4366225" y="2961485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前田　佳彦さん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1A25F3-CDDB-135C-B8AE-7D6AD8EEDA07}"/>
              </a:ext>
            </a:extLst>
          </p:cNvPr>
          <p:cNvSpPr txBox="1"/>
          <p:nvPr/>
        </p:nvSpPr>
        <p:spPr>
          <a:xfrm>
            <a:off x="3099340" y="4154622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松本　秀樹さん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FD80FE-45B6-EC7F-22A8-E5A05BCD9D1E}"/>
              </a:ext>
            </a:extLst>
          </p:cNvPr>
          <p:cNvSpPr txBox="1"/>
          <p:nvPr/>
        </p:nvSpPr>
        <p:spPr>
          <a:xfrm>
            <a:off x="1751806" y="5305075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宮井　俊樹さん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116B869-E852-A4EE-C3C6-2B619E1EA0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8" t="22781" r="16928" b="29212"/>
          <a:stretch/>
        </p:blipFill>
        <p:spPr>
          <a:xfrm>
            <a:off x="379375" y="5101848"/>
            <a:ext cx="1249514" cy="12729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34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341E3-3958-0B21-B9AD-DBA333C40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0700B1-4768-3EF4-118F-8D8616F9A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D23B64-FE28-6326-3BAD-E5828A7948D8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副島　英雄さん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55B9294-9CA3-8F72-9E93-6F6D4517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" y="1250223"/>
            <a:ext cx="8926310" cy="50210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83EBC1F-27C5-75B7-1C53-91037E7C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30779" r="27052" b="14327"/>
          <a:stretch/>
        </p:blipFill>
        <p:spPr>
          <a:xfrm>
            <a:off x="7400249" y="77982"/>
            <a:ext cx="1593495" cy="360040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08D4AF-6AAB-2EF8-EC0F-A44EC8B41879}"/>
              </a:ext>
            </a:extLst>
          </p:cNvPr>
          <p:cNvSpPr txBox="1"/>
          <p:nvPr/>
        </p:nvSpPr>
        <p:spPr>
          <a:xfrm>
            <a:off x="471280" y="4462817"/>
            <a:ext cx="8563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群惑戦勝利後の</a:t>
            </a:r>
            <a:endParaRPr kumimoji="1" lang="en-US" altLang="ja-JP" sz="40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大宮キャバクラ豪遊伝説</a:t>
            </a:r>
            <a:endParaRPr kumimoji="1" lang="en-US" altLang="ja-JP" sz="40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34FB28-C7B5-6960-57A7-788D4BD93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847" r="2380" b="10453"/>
          <a:stretch/>
        </p:blipFill>
        <p:spPr>
          <a:xfrm>
            <a:off x="4613411" y="3736074"/>
            <a:ext cx="4421744" cy="24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CFBE3-464A-5AD0-D367-40B1BF94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799774D-5D59-2F0E-D4C7-D8B022636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8A3CCA-6C15-8877-0982-F029EC415637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前田　佳彦さん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5E6E8BD-5B90-EFBE-A673-724354332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1" y="929199"/>
            <a:ext cx="7113885" cy="53354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3BD90A-03D3-9147-B16C-7C17CB54C733}"/>
              </a:ext>
            </a:extLst>
          </p:cNvPr>
          <p:cNvSpPr txBox="1"/>
          <p:nvPr/>
        </p:nvSpPr>
        <p:spPr>
          <a:xfrm>
            <a:off x="1228725" y="1144643"/>
            <a:ext cx="663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「キズーチ行く行く詐欺師」返上</a:t>
            </a:r>
            <a:endParaRPr kumimoji="1" lang="en-US" altLang="ja-JP" sz="40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31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6A11-5E8F-143D-FCD4-C117CDBC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217CE22-870A-2C1F-9BB9-C5841953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5C83E9-28ED-A9E8-D288-D6D4F1457C2D}"/>
              </a:ext>
            </a:extLst>
          </p:cNvPr>
          <p:cNvSpPr txBox="1"/>
          <p:nvPr/>
        </p:nvSpPr>
        <p:spPr>
          <a:xfrm>
            <a:off x="95249" y="77982"/>
            <a:ext cx="470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松本　秀樹さん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167AF9-E029-EB38-3288-C8221128E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40373" r="69714" b="46163"/>
          <a:stretch/>
        </p:blipFill>
        <p:spPr>
          <a:xfrm>
            <a:off x="187832" y="919174"/>
            <a:ext cx="3057526" cy="3186983"/>
          </a:xfrm>
          <a:prstGeom prst="ellipse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9CDB917-D740-CAFC-45D1-D04808E17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30535" r="40833" b="2583"/>
          <a:stretch/>
        </p:blipFill>
        <p:spPr>
          <a:xfrm>
            <a:off x="3480091" y="1008503"/>
            <a:ext cx="1976845" cy="253246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9E5589F-10AE-F6B4-F8F0-3410E393E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6397" r="32500"/>
          <a:stretch/>
        </p:blipFill>
        <p:spPr>
          <a:xfrm>
            <a:off x="5926403" y="1001312"/>
            <a:ext cx="2877429" cy="3915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60286E1-698C-8C0A-F2E3-5BAFF2A01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7"/>
          <a:stretch/>
        </p:blipFill>
        <p:spPr>
          <a:xfrm>
            <a:off x="5502288" y="3807015"/>
            <a:ext cx="2565209" cy="23907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930661C-25D1-98B4-0033-9557BF4E4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4179" r="15565" b="27772"/>
          <a:stretch/>
        </p:blipFill>
        <p:spPr>
          <a:xfrm>
            <a:off x="2874333" y="4024019"/>
            <a:ext cx="2212451" cy="2186029"/>
          </a:xfrm>
          <a:prstGeom prst="ellipse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689E3B0-6532-4755-F0E6-B24BA5640AF9}"/>
              </a:ext>
            </a:extLst>
          </p:cNvPr>
          <p:cNvGrpSpPr/>
          <p:nvPr/>
        </p:nvGrpSpPr>
        <p:grpSpPr>
          <a:xfrm>
            <a:off x="454810" y="4341339"/>
            <a:ext cx="2152545" cy="1633526"/>
            <a:chOff x="742949" y="4917233"/>
            <a:chExt cx="2016899" cy="1474041"/>
          </a:xfrm>
        </p:grpSpPr>
        <p:sp>
          <p:nvSpPr>
            <p:cNvPr id="17" name="吹き出し: 円形 16">
              <a:extLst>
                <a:ext uri="{FF2B5EF4-FFF2-40B4-BE49-F238E27FC236}">
                  <a16:creationId xmlns:a16="http://schemas.microsoft.com/office/drawing/2014/main" id="{3583B3BD-8E74-B4B3-FC45-59D38B588E32}"/>
                </a:ext>
              </a:extLst>
            </p:cNvPr>
            <p:cNvSpPr/>
            <p:nvPr/>
          </p:nvSpPr>
          <p:spPr>
            <a:xfrm>
              <a:off x="742949" y="4917233"/>
              <a:ext cx="1821039" cy="1474041"/>
            </a:xfrm>
            <a:prstGeom prst="wedgeEllipseCallout">
              <a:avLst>
                <a:gd name="adj1" fmla="val 96929"/>
                <a:gd name="adj2" fmla="val 2184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72410FF-7DFD-5D94-D7F4-1411BE2B7915}"/>
                </a:ext>
              </a:extLst>
            </p:cNvPr>
            <p:cNvSpPr txBox="1"/>
            <p:nvPr/>
          </p:nvSpPr>
          <p:spPr>
            <a:xfrm>
              <a:off x="788375" y="5192278"/>
              <a:ext cx="1971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俺の無念を</a:t>
              </a:r>
              <a:br>
                <a:rPr kumimoji="1" lang="en-US" altLang="ja-JP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晴らしてくれ</a:t>
              </a:r>
              <a:r>
                <a:rPr kumimoji="1" lang="en-US" altLang="ja-JP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〜</a:t>
              </a: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3C5E30B-EBE5-29CE-7076-50AB212C36AA}"/>
              </a:ext>
            </a:extLst>
          </p:cNvPr>
          <p:cNvSpPr txBox="1"/>
          <p:nvPr/>
        </p:nvSpPr>
        <p:spPr>
          <a:xfrm>
            <a:off x="4893765" y="85173"/>
            <a:ext cx="470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名門浦高出身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79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77189-0C62-AA0B-D6D7-C18284D32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073CB41-30D0-4B22-C28C-76B9F35B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1" b="27058"/>
          <a:stretch/>
        </p:blipFill>
        <p:spPr>
          <a:xfrm>
            <a:off x="273452" y="1085817"/>
            <a:ext cx="4540094" cy="496369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3D85AC5-020F-7D38-0E9B-69CE29ED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7AE191-2CAE-7A1B-0F1F-B29D5E7BDF5A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宮井　俊樹さん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E67EBC-06AA-45EB-A69E-C23B3BAA3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15579" b="13333"/>
          <a:stretch/>
        </p:blipFill>
        <p:spPr>
          <a:xfrm>
            <a:off x="1238250" y="946708"/>
            <a:ext cx="6191250" cy="52419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CF2616C-BC7B-41D6-956E-920D96626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3"/>
          <a:stretch/>
        </p:blipFill>
        <p:spPr>
          <a:xfrm>
            <a:off x="5791200" y="258211"/>
            <a:ext cx="3276600" cy="19170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4D20392-E813-CF50-AD5A-F97511EB8AAE}"/>
              </a:ext>
            </a:extLst>
          </p:cNvPr>
          <p:cNvSpPr txBox="1"/>
          <p:nvPr/>
        </p:nvSpPr>
        <p:spPr>
          <a:xfrm>
            <a:off x="2226791" y="1216756"/>
            <a:ext cx="4690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感動の紺ラスト試合</a:t>
            </a:r>
            <a:endParaRPr kumimoji="1" lang="en-US" altLang="ja-JP" sz="40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503D69-658C-5B0D-021C-1015673C41D7}"/>
              </a:ext>
            </a:extLst>
          </p:cNvPr>
          <p:cNvSpPr txBox="1"/>
          <p:nvPr/>
        </p:nvSpPr>
        <p:spPr>
          <a:xfrm>
            <a:off x="5751041" y="1628675"/>
            <a:ext cx="2935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走る重戦車</a:t>
            </a:r>
            <a:endParaRPr kumimoji="1" lang="en-US" altLang="ja-JP" sz="40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宮井国夫氏</a:t>
            </a:r>
            <a:endParaRPr kumimoji="1" lang="en-US" altLang="ja-JP" sz="40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3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2106A-DAEE-3DC6-0CD9-575D34228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920126B-DB1F-A8C2-3FE2-526B8186B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9A5AB1-DE04-FFE3-7256-5878F70BA067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　達之さん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2C6243-F9E1-8E6B-B2FD-0129210F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" y="4038600"/>
            <a:ext cx="2203331" cy="22033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5246D7A-0B9E-6D94-FDD4-8DC9336FE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" t="19503" r="336" b="767"/>
          <a:stretch/>
        </p:blipFill>
        <p:spPr>
          <a:xfrm>
            <a:off x="3830976" y="1001312"/>
            <a:ext cx="4880492" cy="51882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0B6AF5-799F-A702-262A-4871518E4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90" y="1001312"/>
            <a:ext cx="5196165" cy="524166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496C2FC-7D5E-D939-E8CC-0222F21431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4905" r="26742" b="7493"/>
          <a:stretch/>
        </p:blipFill>
        <p:spPr>
          <a:xfrm>
            <a:off x="866530" y="1001312"/>
            <a:ext cx="2203331" cy="27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4E723-CFC3-0CEE-8C08-ECAB8F8A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D771B8C-5E6F-6D37-2947-9E37E25F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8FAA49-B4DB-7A33-CBA6-4C5DE1501283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　達之さん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5744C4-C0A4-3AE1-96F9-9DEA219C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4" y="1301052"/>
            <a:ext cx="3371446" cy="4496005"/>
          </a:xfrm>
          <a:prstGeom prst="rect">
            <a:avLst/>
          </a:prstGeom>
        </p:spPr>
      </p:pic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2A464C3F-FDFE-76B4-EABA-F81AEA3C5227}"/>
              </a:ext>
            </a:extLst>
          </p:cNvPr>
          <p:cNvSpPr/>
          <p:nvPr/>
        </p:nvSpPr>
        <p:spPr>
          <a:xfrm>
            <a:off x="4248150" y="1187331"/>
            <a:ext cx="4781550" cy="4162425"/>
          </a:xfrm>
          <a:prstGeom prst="wedgeEllipseCallout">
            <a:avLst>
              <a:gd name="adj1" fmla="val -78303"/>
              <a:gd name="adj2" fmla="val 20451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3,100点を超えるトイレに座るのイラスト素材、ロイヤリティフリーのベクター素材グラフィックスとクリップアート - iStock">
            <a:extLst>
              <a:ext uri="{FF2B5EF4-FFF2-40B4-BE49-F238E27FC236}">
                <a16:creationId xmlns:a16="http://schemas.microsoft.com/office/drawing/2014/main" id="{8D51C63B-8CDD-3FED-C825-F0D0342C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9935" y1="18471" x2="19935" y2="18471"/>
                        <a14:backgroundMark x1="28268" y1="18259" x2="28268" y2="18259"/>
                        <a14:backgroundMark x1="57353" y1="21019" x2="58497" y2="21019"/>
                        <a14:backgroundMark x1="78595" y1="32059" x2="78595" y2="32059"/>
                        <a14:backgroundMark x1="85948" y1="46709" x2="85948" y2="46709"/>
                        <a14:backgroundMark x1="28595" y1="25478" x2="28595" y2="25478"/>
                        <a14:backgroundMark x1="28595" y1="25053" x2="28595" y2="25053"/>
                        <a14:backgroundMark x1="28595" y1="25053" x2="28595" y2="25053"/>
                        <a14:backgroundMark x1="33987" y1="18259" x2="36765" y2="17622"/>
                        <a14:backgroundMark x1="19444" y1="22718" x2="19444" y2="22718"/>
                        <a14:backgroundMark x1="42157" y1="18896" x2="42157" y2="18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790">
            <a:off x="2765219" y="-164566"/>
            <a:ext cx="6957827" cy="53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9B2CE4-BE59-3DE9-04C7-B82C8CE20CE0}"/>
              </a:ext>
            </a:extLst>
          </p:cNvPr>
          <p:cNvSpPr txBox="1"/>
          <p:nvPr/>
        </p:nvSpPr>
        <p:spPr>
          <a:xfrm rot="551818">
            <a:off x="5734387" y="3796917"/>
            <a:ext cx="315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accent3">
                    <a:lumMod val="75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ちびった💦</a:t>
            </a:r>
            <a:endParaRPr kumimoji="1" lang="en-US" altLang="ja-JP" sz="4000" b="1" dirty="0">
              <a:solidFill>
                <a:schemeClr val="accent3">
                  <a:lumMod val="75000"/>
                </a:schemeClr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3CA31D2-5AA6-2548-9599-6EFADEFC4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9833" r="44062" b="20667"/>
          <a:stretch/>
        </p:blipFill>
        <p:spPr>
          <a:xfrm>
            <a:off x="3312813" y="998051"/>
            <a:ext cx="5596498" cy="40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5521 0.1157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5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6D43-82FF-4186-95FB-C6F28582DE27}"/>
              </a:ext>
            </a:extLst>
          </p:cNvPr>
          <p:cNvSpPr txBox="1"/>
          <p:nvPr/>
        </p:nvSpPr>
        <p:spPr>
          <a:xfrm>
            <a:off x="1" y="982476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</a:t>
            </a:r>
            <a:r>
              <a:rPr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年の課題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１．白パンのリクルート</a:t>
            </a:r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２．黄パンのテコ入れ</a:t>
            </a:r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創部</a:t>
            </a:r>
            <a:r>
              <a:rPr kumimoji="1" lang="en-US" altLang="ja-JP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46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年目</a:t>
            </a:r>
            <a:r>
              <a:rPr kumimoji="1" lang="en-US" altLang="ja-JP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…50</a:t>
            </a:r>
            <a:r>
              <a:rPr kumimoji="1" lang="ja-JP" altLang="en-US" sz="4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周年にむけて</a:t>
            </a:r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EC9648E-3B78-F127-6B0A-0446A6D8F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0AFF-690B-0FF4-AAA4-52692B140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CC2C4C6-5755-3B38-4FF1-579A0928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C8F220-F114-10CA-0115-0DC5FB07AC78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　達之さん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06EA86-A0AC-EC75-3906-793F0372EA57}"/>
              </a:ext>
            </a:extLst>
          </p:cNvPr>
          <p:cNvSpPr txBox="1"/>
          <p:nvPr/>
        </p:nvSpPr>
        <p:spPr>
          <a:xfrm>
            <a:off x="2589769" y="4496457"/>
            <a:ext cx="377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「仲、再試験ね」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3413496-F3B9-55EB-2F4C-009C7846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973" y="1004919"/>
            <a:ext cx="2058658" cy="20300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439E2E-0FD1-08EB-EB4D-AF1AE3846B33}"/>
              </a:ext>
            </a:extLst>
          </p:cNvPr>
          <p:cNvSpPr txBox="1"/>
          <p:nvPr/>
        </p:nvSpPr>
        <p:spPr>
          <a:xfrm>
            <a:off x="1919287" y="1787034"/>
            <a:ext cx="5305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「紺、卒業ですね！」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89CEFF6-58DA-10AC-52AB-D231A5557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18209"/>
          <a:stretch/>
        </p:blipFill>
        <p:spPr>
          <a:xfrm>
            <a:off x="6973973" y="3932935"/>
            <a:ext cx="2058658" cy="17337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0735AE7-C2C5-8414-F161-2C84F1149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t="11483" r="62604" b="58916"/>
          <a:stretch/>
        </p:blipFill>
        <p:spPr>
          <a:xfrm>
            <a:off x="395969" y="1125943"/>
            <a:ext cx="2058658" cy="2117417"/>
          </a:xfrm>
          <a:prstGeom prst="ellipse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33D5E17-6A5A-CBBB-2559-5EA28D14E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7014" r="28009" b="43295"/>
          <a:stretch/>
        </p:blipFill>
        <p:spPr>
          <a:xfrm>
            <a:off x="450062" y="3817100"/>
            <a:ext cx="2058658" cy="2066600"/>
          </a:xfrm>
          <a:prstGeom prst="ellipse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09B19F-5CB3-1C00-8020-6C07F7CBC0DD}"/>
              </a:ext>
            </a:extLst>
          </p:cNvPr>
          <p:cNvSpPr txBox="1"/>
          <p:nvPr/>
        </p:nvSpPr>
        <p:spPr>
          <a:xfrm rot="1289666">
            <a:off x="2178485" y="2286926"/>
            <a:ext cx="5076825" cy="193899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浪人</a:t>
            </a:r>
            <a:r>
              <a:rPr kumimoji="1" lang="en-US" altLang="ja-JP" sz="1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23196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B85C5-58D7-6CAB-6198-8B262D8BD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A8B6830-6355-3FB8-ABCA-FADF00D6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CF8496F-E508-4F5D-50AA-09B87A05A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25185" r="30247" b="59426"/>
          <a:stretch/>
        </p:blipFill>
        <p:spPr>
          <a:xfrm>
            <a:off x="403231" y="393971"/>
            <a:ext cx="1231767" cy="1272904"/>
          </a:xfrm>
          <a:prstGeom prst="ellipse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01C2F2-7F9A-6310-869E-F13EA5064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6145" r="8909" b="18138"/>
          <a:stretch/>
        </p:blipFill>
        <p:spPr>
          <a:xfrm>
            <a:off x="1634998" y="1622135"/>
            <a:ext cx="1347160" cy="1328449"/>
          </a:xfrm>
          <a:prstGeom prst="ellipse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4E038C-4EA5-A332-753D-76229E064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31293" r="63984" b="24471"/>
          <a:stretch/>
        </p:blipFill>
        <p:spPr>
          <a:xfrm>
            <a:off x="2997478" y="2790968"/>
            <a:ext cx="1231767" cy="1313640"/>
          </a:xfrm>
          <a:prstGeom prst="ellipse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7D40555-9D25-FB52-9E78-98DB40DDA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40373" r="69714" b="46163"/>
          <a:stretch/>
        </p:blipFill>
        <p:spPr>
          <a:xfrm>
            <a:off x="1689640" y="4005185"/>
            <a:ext cx="1247087" cy="1299890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1064C33-7286-81AB-EA7A-FCF2E694FFE4}"/>
              </a:ext>
            </a:extLst>
          </p:cNvPr>
          <p:cNvSpPr txBox="1"/>
          <p:nvPr/>
        </p:nvSpPr>
        <p:spPr>
          <a:xfrm>
            <a:off x="1689640" y="568758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副島　英雄さん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18C9BB-FD3B-97C9-81CE-367672BC761C}"/>
              </a:ext>
            </a:extLst>
          </p:cNvPr>
          <p:cNvSpPr txBox="1"/>
          <p:nvPr/>
        </p:nvSpPr>
        <p:spPr>
          <a:xfrm>
            <a:off x="3099340" y="1707726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仲　達之さん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F09C84-2ADA-5A0C-7955-C70586B79DF5}"/>
              </a:ext>
            </a:extLst>
          </p:cNvPr>
          <p:cNvSpPr txBox="1"/>
          <p:nvPr/>
        </p:nvSpPr>
        <p:spPr>
          <a:xfrm>
            <a:off x="4366225" y="2961485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前田　佳彦さん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B56515-44B8-130B-F0F1-28CF4B289825}"/>
              </a:ext>
            </a:extLst>
          </p:cNvPr>
          <p:cNvSpPr txBox="1"/>
          <p:nvPr/>
        </p:nvSpPr>
        <p:spPr>
          <a:xfrm>
            <a:off x="3099340" y="4154622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松本　秀樹さん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3188FBD-0B19-E3C4-4065-07E294A7BD57}"/>
              </a:ext>
            </a:extLst>
          </p:cNvPr>
          <p:cNvSpPr txBox="1"/>
          <p:nvPr/>
        </p:nvSpPr>
        <p:spPr>
          <a:xfrm>
            <a:off x="1751806" y="5305075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宮井　俊樹さん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D2F1A3A-5449-2E5B-85EB-9267BFBCEB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8" t="22781" r="16928" b="29212"/>
          <a:stretch/>
        </p:blipFill>
        <p:spPr>
          <a:xfrm>
            <a:off x="379375" y="5101848"/>
            <a:ext cx="1249514" cy="1272904"/>
          </a:xfrm>
          <a:prstGeom prst="ellipse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DA515C6-1FE2-9650-EF1E-865AE6709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30285" t="-28700" r="-27282" b="-28867"/>
          <a:stretch/>
        </p:blipFill>
        <p:spPr>
          <a:xfrm rot="797912">
            <a:off x="5964316" y="59195"/>
            <a:ext cx="3461921" cy="23079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5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F9D2A7-FF21-43E3-9BD1-A2CAC4B0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F4764B-3351-494B-B6AB-87F568255486}"/>
              </a:ext>
            </a:extLst>
          </p:cNvPr>
          <p:cNvSpPr txBox="1"/>
          <p:nvPr/>
        </p:nvSpPr>
        <p:spPr>
          <a:xfrm>
            <a:off x="2373015" y="2074167"/>
            <a:ext cx="4397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新人紹介</a:t>
            </a:r>
          </a:p>
        </p:txBody>
      </p:sp>
    </p:spTree>
    <p:extLst>
      <p:ext uri="{BB962C8B-B14F-4D97-AF65-F5344CB8AC3E}">
        <p14:creationId xmlns:p14="http://schemas.microsoft.com/office/powerpoint/2010/main" val="29806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37840-54C9-4D18-5FA2-A2BAAA20E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111DB60-B7A7-23E9-849E-E137CDE2E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B8EC44-2F66-0F28-D31B-5B7189490B9E}"/>
              </a:ext>
            </a:extLst>
          </p:cNvPr>
          <p:cNvSpPr txBox="1"/>
          <p:nvPr/>
        </p:nvSpPr>
        <p:spPr>
          <a:xfrm>
            <a:off x="3009899" y="1950577"/>
            <a:ext cx="5072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岩瀬　秀雄さん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3714FF-C827-0F8A-C663-B029EB7EECC9}"/>
              </a:ext>
            </a:extLst>
          </p:cNvPr>
          <p:cNvSpPr txBox="1"/>
          <p:nvPr/>
        </p:nvSpPr>
        <p:spPr>
          <a:xfrm>
            <a:off x="0" y="206297"/>
            <a:ext cx="3573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4ABD7F3-6699-C945-4A23-8FEA331FE7EB}"/>
              </a:ext>
            </a:extLst>
          </p:cNvPr>
          <p:cNvSpPr txBox="1"/>
          <p:nvPr/>
        </p:nvSpPr>
        <p:spPr>
          <a:xfrm>
            <a:off x="3009899" y="4540708"/>
            <a:ext cx="5072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三島　拓海さん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2D1FAA5-5FB4-B5B1-020A-50CAE51B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t="1131" r="32604" b="31897"/>
          <a:stretch/>
        </p:blipFill>
        <p:spPr>
          <a:xfrm>
            <a:off x="829460" y="4006480"/>
            <a:ext cx="1914525" cy="1991786"/>
          </a:xfrm>
          <a:prstGeom prst="ellipse">
            <a:avLst/>
          </a:prstGeom>
        </p:spPr>
      </p:pic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6FF31894-133F-4DF5-A117-3C547FD0DF88}"/>
              </a:ext>
            </a:extLst>
          </p:cNvPr>
          <p:cNvSpPr/>
          <p:nvPr/>
        </p:nvSpPr>
        <p:spPr>
          <a:xfrm rot="977916">
            <a:off x="6514781" y="473089"/>
            <a:ext cx="2470007" cy="1171575"/>
          </a:xfrm>
          <a:prstGeom prst="wedgeEllipseCallout">
            <a:avLst>
              <a:gd name="adj1" fmla="val -27946"/>
              <a:gd name="adj2" fmla="val 575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菅田くん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8B5D11D-4E45-680C-21EA-774933FA9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9532" r="32813" b="36178"/>
          <a:stretch/>
        </p:blipFill>
        <p:spPr>
          <a:xfrm>
            <a:off x="829460" y="1395485"/>
            <a:ext cx="1914525" cy="203351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61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C5ACA-17F1-CA05-478C-7D779544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9BC558B-0AA2-E406-5377-1AA92A8D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D5E4EB-308C-62A2-856E-873BA7954EEB}"/>
              </a:ext>
            </a:extLst>
          </p:cNvPr>
          <p:cNvSpPr txBox="1"/>
          <p:nvPr/>
        </p:nvSpPr>
        <p:spPr>
          <a:xfrm>
            <a:off x="95249" y="77982"/>
            <a:ext cx="4562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三島　拓海さん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1392F2-F237-A8C0-1738-F7D63CCF7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0556"/>
          <a:stretch/>
        </p:blipFill>
        <p:spPr>
          <a:xfrm>
            <a:off x="95249" y="1286505"/>
            <a:ext cx="3841126" cy="44538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A0B331-762C-9073-9A8C-6146DD85F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689" y="4458423"/>
            <a:ext cx="1284449" cy="15087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8DEA205-26FC-7233-0362-7A81B05B6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607" r="49063"/>
          <a:stretch/>
        </p:blipFill>
        <p:spPr>
          <a:xfrm>
            <a:off x="3999759" y="1057905"/>
            <a:ext cx="1295012" cy="211931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987D292-EC86-887B-EFA0-843D2174B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4201" r="36354" b="37965"/>
          <a:stretch/>
        </p:blipFill>
        <p:spPr>
          <a:xfrm>
            <a:off x="7845666" y="4590700"/>
            <a:ext cx="1236168" cy="136125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416C2F0-05BE-CA1D-DF49-8258E9316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26397" r="32500"/>
          <a:stretch/>
        </p:blipFill>
        <p:spPr>
          <a:xfrm>
            <a:off x="5361018" y="1057905"/>
            <a:ext cx="2418401" cy="32912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BECECF8-0C5B-3240-9E16-8B4273D19B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9" r="30502"/>
          <a:stretch/>
        </p:blipFill>
        <p:spPr>
          <a:xfrm>
            <a:off x="7845666" y="1057905"/>
            <a:ext cx="1227576" cy="346647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778FB38-9BEF-4D25-3EA5-5312E730B2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7" t="25185" r="28489" b="59426"/>
          <a:stretch/>
        </p:blipFill>
        <p:spPr>
          <a:xfrm>
            <a:off x="3997504" y="4834877"/>
            <a:ext cx="1307726" cy="111707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CD02132-E674-5CFF-1605-6F62A9EB07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15716" r="55009" b="58748"/>
          <a:stretch/>
        </p:blipFill>
        <p:spPr>
          <a:xfrm>
            <a:off x="4012090" y="3233808"/>
            <a:ext cx="1304475" cy="156665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B30FE56-A910-2977-3B0A-02512C055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2" t="12524" r="26201" b="36774"/>
          <a:stretch/>
        </p:blipFill>
        <p:spPr>
          <a:xfrm>
            <a:off x="6712381" y="4458028"/>
            <a:ext cx="1067038" cy="15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F7718-D5C8-730C-90F5-A9A89909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EEFF8E-5C4D-8E70-3693-619F4A05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48CCC4-1E09-F689-9D0D-BDFF8113A4AF}"/>
              </a:ext>
            </a:extLst>
          </p:cNvPr>
          <p:cNvSpPr txBox="1"/>
          <p:nvPr/>
        </p:nvSpPr>
        <p:spPr>
          <a:xfrm>
            <a:off x="4791075" y="3487460"/>
            <a:ext cx="5072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廣瀬　文彦さん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9AAFCA-CB7F-A3A1-2317-E7244D26AF83}"/>
              </a:ext>
            </a:extLst>
          </p:cNvPr>
          <p:cNvSpPr txBox="1"/>
          <p:nvPr/>
        </p:nvSpPr>
        <p:spPr>
          <a:xfrm>
            <a:off x="-1" y="206297"/>
            <a:ext cx="5857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年（紺）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5BAB0-117E-E97D-B808-22442AD622FE}"/>
              </a:ext>
            </a:extLst>
          </p:cNvPr>
          <p:cNvSpPr txBox="1"/>
          <p:nvPr/>
        </p:nvSpPr>
        <p:spPr>
          <a:xfrm>
            <a:off x="2828805" y="1893045"/>
            <a:ext cx="5072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松本　秀樹さん</a:t>
            </a:r>
          </a:p>
        </p:txBody>
      </p:sp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BBF7A7C9-8AA0-A7EA-842F-E8C8CEFAF87A}"/>
              </a:ext>
            </a:extLst>
          </p:cNvPr>
          <p:cNvSpPr/>
          <p:nvPr/>
        </p:nvSpPr>
        <p:spPr>
          <a:xfrm rot="678123">
            <a:off x="6075060" y="280952"/>
            <a:ext cx="2983061" cy="1171575"/>
          </a:xfrm>
          <a:prstGeom prst="wedgeEllipseCallout">
            <a:avLst>
              <a:gd name="adj1" fmla="val -27946"/>
              <a:gd name="adj2" fmla="val 575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山口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英太郎さん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515956-24FF-D3C0-4660-D9A9ABAEB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2" t="13966" r="32083" b="33653"/>
          <a:stretch/>
        </p:blipFill>
        <p:spPr>
          <a:xfrm>
            <a:off x="814177" y="4456718"/>
            <a:ext cx="1914525" cy="1858743"/>
          </a:xfrm>
          <a:prstGeom prst="ellipse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ACD607-4ABB-B524-CA89-982A32FF95A7}"/>
              </a:ext>
            </a:extLst>
          </p:cNvPr>
          <p:cNvSpPr txBox="1"/>
          <p:nvPr/>
        </p:nvSpPr>
        <p:spPr>
          <a:xfrm>
            <a:off x="2928936" y="5002373"/>
            <a:ext cx="4101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市川　聡さん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E843E41-1E33-7DF4-3D50-6CB340DCB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6" t="40373" r="69714" b="46163"/>
          <a:stretch/>
        </p:blipFill>
        <p:spPr>
          <a:xfrm>
            <a:off x="814177" y="1568874"/>
            <a:ext cx="1914525" cy="1995587"/>
          </a:xfrm>
          <a:prstGeom prst="ellipse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8A3637-50A1-8AA8-2BCE-7EB81B86A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6" t="13930" r="24812" b="63292"/>
          <a:stretch/>
        </p:blipFill>
        <p:spPr>
          <a:xfrm>
            <a:off x="2733674" y="2977564"/>
            <a:ext cx="1914526" cy="1943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805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2E1DF-175C-3302-BF3E-938B3D2A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584CE2B-60A5-C200-183F-4EB90AD4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12D0BC-9219-51E7-275D-BC66F0FF379E}"/>
              </a:ext>
            </a:extLst>
          </p:cNvPr>
          <p:cNvSpPr txBox="1"/>
          <p:nvPr/>
        </p:nvSpPr>
        <p:spPr>
          <a:xfrm>
            <a:off x="95249" y="77982"/>
            <a:ext cx="4705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廣瀬　文彦さん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F8A5FF-6208-718B-63E2-0C4804410716}"/>
              </a:ext>
            </a:extLst>
          </p:cNvPr>
          <p:cNvSpPr txBox="1"/>
          <p:nvPr/>
        </p:nvSpPr>
        <p:spPr>
          <a:xfrm>
            <a:off x="4832575" y="77982"/>
            <a:ext cx="3790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久我山出身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7D7EDB-75C0-4E63-4CAB-1CA3BEB7AEEB}"/>
              </a:ext>
            </a:extLst>
          </p:cNvPr>
          <p:cNvSpPr txBox="1"/>
          <p:nvPr/>
        </p:nvSpPr>
        <p:spPr>
          <a:xfrm>
            <a:off x="5104037" y="1091260"/>
            <a:ext cx="324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ラグビー部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C3D9F57-1AA8-39A2-92E0-DE9F110C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6" t="13930" r="24812" b="63292"/>
          <a:stretch/>
        </p:blipFill>
        <p:spPr>
          <a:xfrm>
            <a:off x="149642" y="1008503"/>
            <a:ext cx="3212036" cy="3260010"/>
          </a:xfrm>
          <a:prstGeom prst="ellipse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F0D70D5-015E-8E7C-AFA8-84ABBC08DE83}"/>
              </a:ext>
            </a:extLst>
          </p:cNvPr>
          <p:cNvCxnSpPr/>
          <p:nvPr/>
        </p:nvCxnSpPr>
        <p:spPr>
          <a:xfrm>
            <a:off x="4800600" y="1466850"/>
            <a:ext cx="36004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89A77EF8-E111-582C-844A-E43087EAEED7}"/>
              </a:ext>
            </a:extLst>
          </p:cNvPr>
          <p:cNvCxnSpPr/>
          <p:nvPr/>
        </p:nvCxnSpPr>
        <p:spPr>
          <a:xfrm>
            <a:off x="4800600" y="1666875"/>
            <a:ext cx="36004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>
            <a:extLst>
              <a:ext uri="{FF2B5EF4-FFF2-40B4-BE49-F238E27FC236}">
                <a16:creationId xmlns:a16="http://schemas.microsoft.com/office/drawing/2014/main" id="{998B1D7C-C3E9-582F-2AE0-4FFCAC04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2032" r="32235" b="41488"/>
          <a:stretch/>
        </p:blipFill>
        <p:spPr>
          <a:xfrm>
            <a:off x="1931725" y="4377278"/>
            <a:ext cx="1795224" cy="1855593"/>
          </a:xfrm>
          <a:prstGeom prst="ellipse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3BA589-F53E-33BA-9340-93A723E11021}"/>
              </a:ext>
            </a:extLst>
          </p:cNvPr>
          <p:cNvSpPr txBox="1"/>
          <p:nvPr/>
        </p:nvSpPr>
        <p:spPr>
          <a:xfrm>
            <a:off x="4469337" y="2446652"/>
            <a:ext cx="45250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強豪筑波大</a:t>
            </a:r>
            <a:br>
              <a:rPr kumimoji="1" lang="en-US" altLang="ja-JP" sz="6600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6600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ラグビー部へ</a:t>
            </a:r>
            <a:endParaRPr kumimoji="1" lang="en-US" altLang="ja-JP" sz="6600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C26106D-F21D-8058-456A-D65DDD50E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3" b="6753"/>
          <a:stretch/>
        </p:blipFill>
        <p:spPr>
          <a:xfrm>
            <a:off x="578654" y="0"/>
            <a:ext cx="3519489" cy="67792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5ED5E368-1C88-2F95-9D2A-92F0292ECE19}"/>
                  </a:ext>
                </a:extLst>
              </p14:cNvPr>
              <p14:cNvContentPartPr/>
              <p14:nvPr/>
            </p14:nvContentPartPr>
            <p14:xfrm>
              <a:off x="1342695" y="6572205"/>
              <a:ext cx="2001240" cy="7704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5ED5E368-1C88-2F95-9D2A-92F0292ECE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88695" y="6464205"/>
                <a:ext cx="210888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82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140CE-7D34-AADB-086D-B3561875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D41B03B-1A31-F688-1F15-6EC41FDFF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4519DC-52F1-0381-0673-3AC27935DB49}"/>
              </a:ext>
            </a:extLst>
          </p:cNvPr>
          <p:cNvSpPr txBox="1"/>
          <p:nvPr/>
        </p:nvSpPr>
        <p:spPr>
          <a:xfrm>
            <a:off x="95249" y="77982"/>
            <a:ext cx="4143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市川　聡さん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C41DDC-8EA1-3EE4-0BE3-7D99ABE050B0}"/>
              </a:ext>
            </a:extLst>
          </p:cNvPr>
          <p:cNvSpPr txBox="1"/>
          <p:nvPr/>
        </p:nvSpPr>
        <p:spPr>
          <a:xfrm>
            <a:off x="6488053" y="1051068"/>
            <a:ext cx="276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沖村さん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061C2E-3CE3-7353-8038-5A0A0E08D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" y="1001312"/>
            <a:ext cx="6276975" cy="41846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7E69D11-F5D8-1941-576F-77FE77378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3463"/>
          <a:stretch/>
        </p:blipFill>
        <p:spPr>
          <a:xfrm>
            <a:off x="6511522" y="1934546"/>
            <a:ext cx="2480078" cy="294905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CB2FF1-2F1C-380F-2983-6D1B2E98D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69" y="4511502"/>
            <a:ext cx="3971925" cy="177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ABA11-95B1-EFA5-B5AF-194DADCCD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3C281AC-00C1-90E2-EE1D-1A0E64CAB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5E87D3-F554-8316-649E-96EAE2F08511}"/>
              </a:ext>
            </a:extLst>
          </p:cNvPr>
          <p:cNvSpPr txBox="1"/>
          <p:nvPr/>
        </p:nvSpPr>
        <p:spPr>
          <a:xfrm>
            <a:off x="4908828" y="3492916"/>
            <a:ext cx="3935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矢島　彬さん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1F77C-D26D-8FC8-02E8-2BF7A0B7A34C}"/>
              </a:ext>
            </a:extLst>
          </p:cNvPr>
          <p:cNvSpPr txBox="1"/>
          <p:nvPr/>
        </p:nvSpPr>
        <p:spPr>
          <a:xfrm>
            <a:off x="0" y="206297"/>
            <a:ext cx="5200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年（白）　　　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18EED9-48ED-0E94-8A26-4C68D4F7940B}"/>
              </a:ext>
            </a:extLst>
          </p:cNvPr>
          <p:cNvSpPr txBox="1"/>
          <p:nvPr/>
        </p:nvSpPr>
        <p:spPr>
          <a:xfrm>
            <a:off x="2828804" y="1895773"/>
            <a:ext cx="535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小谷野　秀則さん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EC5965-A0D5-3F06-F589-8090117C3F97}"/>
              </a:ext>
            </a:extLst>
          </p:cNvPr>
          <p:cNvSpPr txBox="1"/>
          <p:nvPr/>
        </p:nvSpPr>
        <p:spPr>
          <a:xfrm>
            <a:off x="2828805" y="5002373"/>
            <a:ext cx="5353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田代　勇三郎さん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0E58F4-C5AB-CB08-73DC-31CB59F4B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2379" r="34356" b="64935"/>
          <a:stretch/>
        </p:blipFill>
        <p:spPr>
          <a:xfrm>
            <a:off x="779182" y="1569837"/>
            <a:ext cx="1914526" cy="1993661"/>
          </a:xfrm>
          <a:prstGeom prst="ellipse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7016774-61B2-5632-FA66-DA3DD055B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3011" r="52240" b="63379"/>
          <a:stretch/>
        </p:blipFill>
        <p:spPr>
          <a:xfrm>
            <a:off x="2693708" y="2987171"/>
            <a:ext cx="2018244" cy="2000275"/>
          </a:xfrm>
          <a:prstGeom prst="ellipse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6C9ACE2-DF3E-9393-E961-BCB4CD163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t="25060" r="63455" b="51577"/>
          <a:stretch/>
        </p:blipFill>
        <p:spPr>
          <a:xfrm>
            <a:off x="814176" y="4411118"/>
            <a:ext cx="1844538" cy="19087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7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B5565-717F-836A-C1BC-596637DD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AAA19F2-11B1-2961-8E4D-25C4D051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DCEC52-5472-9589-15D4-849FEB6D6F92}"/>
              </a:ext>
            </a:extLst>
          </p:cNvPr>
          <p:cNvSpPr txBox="1"/>
          <p:nvPr/>
        </p:nvSpPr>
        <p:spPr>
          <a:xfrm>
            <a:off x="95249" y="77982"/>
            <a:ext cx="531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小谷野　秀則さん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5D3C64-21AB-6FF6-8A38-94BB2F15A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10160" r="5313"/>
          <a:stretch/>
        </p:blipFill>
        <p:spPr>
          <a:xfrm>
            <a:off x="4988713" y="3252698"/>
            <a:ext cx="4038336" cy="29833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57F8CC-0962-180E-51F0-01276A5CC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1" y="1169180"/>
            <a:ext cx="4791373" cy="319300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298FD71-9122-584D-A094-381C52FA39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 t="22086" r="29863" b="11433"/>
          <a:stretch/>
        </p:blipFill>
        <p:spPr>
          <a:xfrm>
            <a:off x="95249" y="1276557"/>
            <a:ext cx="4476751" cy="447995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359A9A9-EC80-FAE0-3474-AA45A8DD4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8" t="21975" r="22962" b="11416"/>
          <a:stretch/>
        </p:blipFill>
        <p:spPr>
          <a:xfrm>
            <a:off x="4701094" y="4267268"/>
            <a:ext cx="1967534" cy="148925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9666D2A-6503-C4E5-7249-E31C88CC7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22010" r="20059" b="12946"/>
          <a:stretch/>
        </p:blipFill>
        <p:spPr>
          <a:xfrm>
            <a:off x="6810882" y="4267252"/>
            <a:ext cx="2237869" cy="14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46996 -0.0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9E400-67DB-D227-3BA8-9D754E9C9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0838EA-F43D-D77E-54D3-4D36CDB35A36}"/>
              </a:ext>
            </a:extLst>
          </p:cNvPr>
          <p:cNvSpPr txBox="1"/>
          <p:nvPr/>
        </p:nvSpPr>
        <p:spPr>
          <a:xfrm>
            <a:off x="116059" y="982475"/>
            <a:ext cx="8904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年の課題</a:t>
            </a:r>
            <a:endParaRPr lang="en-US" altLang="ja-JP" sz="60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１．黄パンのテコ入れ</a:t>
            </a:r>
            <a:r>
              <a:rPr lang="en-US" altLang="ja-JP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(2.0)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DFE3122-0FE7-B6D9-B8E6-B19EDBC3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4A40-5F19-8BAB-1973-FC8EF2A5E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D8DEA0D-FFEB-2DCD-8283-81F66BE3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1AC1AF-CE90-AF57-EBB8-382F2BD1DF55}"/>
              </a:ext>
            </a:extLst>
          </p:cNvPr>
          <p:cNvSpPr txBox="1"/>
          <p:nvPr/>
        </p:nvSpPr>
        <p:spPr>
          <a:xfrm>
            <a:off x="95249" y="77982"/>
            <a:ext cx="4019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矢島　彬さん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66D320-D913-3239-E5F8-C4196B9F6FD1}"/>
              </a:ext>
            </a:extLst>
          </p:cNvPr>
          <p:cNvSpPr txBox="1"/>
          <p:nvPr/>
        </p:nvSpPr>
        <p:spPr>
          <a:xfrm>
            <a:off x="4314825" y="1001312"/>
            <a:ext cx="5095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名門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桐蔭学園出身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　本物！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7DFF52A-F521-E313-3948-BAB2BC38A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0" y="2921687"/>
            <a:ext cx="4500359" cy="33752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499B97-A69F-835E-E649-D3895AD9F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16425"/>
            <a:ext cx="3293613" cy="24702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1CE9E7-3B9A-F411-D066-820462442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6" y="4606439"/>
            <a:ext cx="1193928" cy="1690517"/>
          </a:xfrm>
          <a:prstGeom prst="rect">
            <a:avLst/>
          </a:prstGeom>
        </p:spPr>
      </p:pic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3C9D8A73-2229-EB70-7571-724954591B66}"/>
              </a:ext>
            </a:extLst>
          </p:cNvPr>
          <p:cNvSpPr/>
          <p:nvPr/>
        </p:nvSpPr>
        <p:spPr>
          <a:xfrm rot="678123">
            <a:off x="6675177" y="3853307"/>
            <a:ext cx="2157880" cy="885623"/>
          </a:xfrm>
          <a:prstGeom prst="wedgeEllipseCallout">
            <a:avLst>
              <a:gd name="adj1" fmla="val -55217"/>
              <a:gd name="adj2" fmla="val 1092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ニセモノ</a:t>
            </a:r>
          </a:p>
        </p:txBody>
      </p:sp>
    </p:spTree>
    <p:extLst>
      <p:ext uri="{BB962C8B-B14F-4D97-AF65-F5344CB8AC3E}">
        <p14:creationId xmlns:p14="http://schemas.microsoft.com/office/powerpoint/2010/main" val="2277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03CB8-7B6C-CCDA-4013-6A0604B6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0FB0F5B-4558-A182-6DA4-0BBB96AE7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34C9C4-9886-4098-FA05-57194BDEE262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田代　勇三郎さん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07BCCF-B986-DF78-29C5-0259FC09DCF5}"/>
              </a:ext>
            </a:extLst>
          </p:cNvPr>
          <p:cNvSpPr txBox="1"/>
          <p:nvPr/>
        </p:nvSpPr>
        <p:spPr>
          <a:xfrm>
            <a:off x="4425042" y="2730668"/>
            <a:ext cx="5095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顔は怖いけど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9A31C79-69B2-A3B8-FD82-D3E320A33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r="33153"/>
          <a:stretch/>
        </p:blipFill>
        <p:spPr>
          <a:xfrm>
            <a:off x="286430" y="1552925"/>
            <a:ext cx="3475263" cy="37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F68EF-ED0E-F90B-C210-49A691632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1FFF61C-6BEB-B329-7DAF-BEA4931D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2E5150-5F78-5E01-DB96-CF661AF4D14F}"/>
              </a:ext>
            </a:extLst>
          </p:cNvPr>
          <p:cNvSpPr txBox="1"/>
          <p:nvPr/>
        </p:nvSpPr>
        <p:spPr>
          <a:xfrm>
            <a:off x="95249" y="77982"/>
            <a:ext cx="5476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田代　勇三郎さん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468A71-3E6A-336F-2AFC-0072FD3941F0}"/>
              </a:ext>
            </a:extLst>
          </p:cNvPr>
          <p:cNvSpPr txBox="1"/>
          <p:nvPr/>
        </p:nvSpPr>
        <p:spPr>
          <a:xfrm>
            <a:off x="2072878" y="1102417"/>
            <a:ext cx="4998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最終戦　川越戦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742F97-D165-EB0C-C875-53BCFA30B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" b="23711"/>
          <a:stretch/>
        </p:blipFill>
        <p:spPr>
          <a:xfrm>
            <a:off x="960548" y="2126852"/>
            <a:ext cx="7222904" cy="4022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44225B4-0A64-FA25-F966-AA66432F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8" y="1235368"/>
            <a:ext cx="7374053" cy="49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426D3-5881-EA9A-8E57-6804F493E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7140BE-C6AF-3148-766E-C9FFBC56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EC25FF-D1A8-DC87-1879-C5DF456EB89A}"/>
              </a:ext>
            </a:extLst>
          </p:cNvPr>
          <p:cNvSpPr txBox="1"/>
          <p:nvPr/>
        </p:nvSpPr>
        <p:spPr>
          <a:xfrm>
            <a:off x="1029437" y="2041175"/>
            <a:ext cx="7085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来期に向けて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8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4D51C-2B64-84CF-3BCD-BF1F813A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02595F4-75D7-DD7A-5E4E-430B61E7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BE49C7-647C-0513-F545-14E350112881}"/>
              </a:ext>
            </a:extLst>
          </p:cNvPr>
          <p:cNvSpPr txBox="1"/>
          <p:nvPr/>
        </p:nvSpPr>
        <p:spPr>
          <a:xfrm>
            <a:off x="2310181" y="2307875"/>
            <a:ext cx="4523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チョン蹴り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3AF85D-3465-A89B-201D-F32C0B2D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r="13646"/>
          <a:stretch/>
        </p:blipFill>
        <p:spPr>
          <a:xfrm>
            <a:off x="2429950" y="1552575"/>
            <a:ext cx="4284100" cy="445650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798136-4DB8-8AA4-8015-3369A6FF419D}"/>
              </a:ext>
            </a:extLst>
          </p:cNvPr>
          <p:cNvSpPr txBox="1"/>
          <p:nvPr/>
        </p:nvSpPr>
        <p:spPr>
          <a:xfrm>
            <a:off x="1700303" y="2586384"/>
            <a:ext cx="592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チョン蹴りノックフォワード</a:t>
            </a:r>
            <a:endParaRPr kumimoji="1"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A146EB-BBD9-3204-3B0A-C599874C30C6}"/>
              </a:ext>
            </a:extLst>
          </p:cNvPr>
          <p:cNvSpPr txBox="1"/>
          <p:nvPr/>
        </p:nvSpPr>
        <p:spPr>
          <a:xfrm>
            <a:off x="2310181" y="1774638"/>
            <a:ext cx="470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ノーキック</a:t>
            </a:r>
            <a:endParaRPr kumimoji="1"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3DB757-A8C5-A000-D09F-DABE5D5CF115}"/>
              </a:ext>
            </a:extLst>
          </p:cNvPr>
          <p:cNvSpPr txBox="1"/>
          <p:nvPr/>
        </p:nvSpPr>
        <p:spPr>
          <a:xfrm>
            <a:off x="1509712" y="3420740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チョン蹴り？チョンパン？</a:t>
            </a:r>
            <a:endParaRPr kumimoji="1"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1F4038-0322-515B-DB9E-FE8AE36CA20A}"/>
              </a:ext>
            </a:extLst>
          </p:cNvPr>
          <p:cNvSpPr txBox="1"/>
          <p:nvPr/>
        </p:nvSpPr>
        <p:spPr>
          <a:xfrm>
            <a:off x="1590675" y="4229127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Meiryo UI" panose="020B0604030504040204" pitchFamily="50" charset="-128"/>
                <a:ea typeface="Meiryo UI" panose="020B0604030504040204" pitchFamily="50" charset="-128"/>
              </a:rPr>
              <a:t>顔面直撃</a:t>
            </a:r>
            <a:endParaRPr kumimoji="1" lang="en-US" altLang="ja-JP" sz="4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1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8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875F7-FB5E-0678-0CD7-13FBB234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6D2A23-20E2-82C8-94C6-800E0CE3A06E}"/>
              </a:ext>
            </a:extLst>
          </p:cNvPr>
          <p:cNvSpPr txBox="1"/>
          <p:nvPr/>
        </p:nvSpPr>
        <p:spPr>
          <a:xfrm>
            <a:off x="0" y="1369687"/>
            <a:ext cx="9143999" cy="308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年　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武惑重大ニュース</a:t>
            </a:r>
            <a:endParaRPr kumimoji="1"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625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（アンコール編）</a:t>
            </a:r>
            <a:endParaRPr kumimoji="1" lang="ja-JP" altLang="en-US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5F9D2A7-FF21-43E3-9BD1-A2CAC4B0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0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1D11-5E59-46F7-03CC-B6A2FBEF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C934E2-0897-EEDF-EAE3-9D88F2C99045}"/>
              </a:ext>
            </a:extLst>
          </p:cNvPr>
          <p:cNvSpPr txBox="1"/>
          <p:nvPr/>
        </p:nvSpPr>
        <p:spPr>
          <a:xfrm>
            <a:off x="0" y="1369687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部</a:t>
            </a:r>
            <a:endParaRPr kumimoji="1"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赤パンの軌跡</a:t>
            </a:r>
            <a:endParaRPr kumimoji="1" lang="ja-JP" altLang="en-US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15BEA90-15C3-18B3-67E4-80552258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9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63CC151-69E2-4C2A-D343-E4BDB7D4E6CC}"/>
              </a:ext>
            </a:extLst>
          </p:cNvPr>
          <p:cNvGrpSpPr/>
          <p:nvPr/>
        </p:nvGrpSpPr>
        <p:grpSpPr>
          <a:xfrm>
            <a:off x="971550" y="1931670"/>
            <a:ext cx="7829550" cy="3394710"/>
            <a:chOff x="594360" y="1203960"/>
            <a:chExt cx="11186160" cy="4526280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74FBCC3E-1EA8-EFF9-A29B-3F4522A9E12D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" y="1249680"/>
              <a:ext cx="286512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E94FB9D-86F4-1A8E-F9D7-F12C7B38BDD9}"/>
                </a:ext>
              </a:extLst>
            </p:cNvPr>
            <p:cNvCxnSpPr/>
            <p:nvPr/>
          </p:nvCxnSpPr>
          <p:spPr>
            <a:xfrm>
              <a:off x="3459480" y="1203960"/>
              <a:ext cx="1798320" cy="451104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4B49A14B-27F7-908D-D623-C9603D21BE7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5684520"/>
              <a:ext cx="192024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D8F5C59A-BD6C-0435-C57F-34A672DD8AD5}"/>
                </a:ext>
              </a:extLst>
            </p:cNvPr>
            <p:cNvCxnSpPr/>
            <p:nvPr/>
          </p:nvCxnSpPr>
          <p:spPr>
            <a:xfrm flipV="1">
              <a:off x="7132320" y="1295400"/>
              <a:ext cx="1463040" cy="443484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C3F11861-8ED1-95AB-6BA6-AD739A27A4F1}"/>
                </a:ext>
              </a:extLst>
            </p:cNvPr>
            <p:cNvCxnSpPr/>
            <p:nvPr/>
          </p:nvCxnSpPr>
          <p:spPr>
            <a:xfrm>
              <a:off x="8580120" y="1310640"/>
              <a:ext cx="220980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0E86CF4-7AB3-0B9D-507B-9DA76C485299}"/>
                </a:ext>
              </a:extLst>
            </p:cNvPr>
            <p:cNvCxnSpPr/>
            <p:nvPr/>
          </p:nvCxnSpPr>
          <p:spPr>
            <a:xfrm>
              <a:off x="10774680" y="1341120"/>
              <a:ext cx="655320" cy="100584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1CB922F1-78EC-1E3F-3F90-8CF348989983}"/>
                </a:ext>
              </a:extLst>
            </p:cNvPr>
            <p:cNvCxnSpPr/>
            <p:nvPr/>
          </p:nvCxnSpPr>
          <p:spPr>
            <a:xfrm flipV="1">
              <a:off x="11414760" y="1463040"/>
              <a:ext cx="365760" cy="86868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A5006F-28F4-5CEF-D271-C954BA933D89}"/>
              </a:ext>
            </a:extLst>
          </p:cNvPr>
          <p:cNvSpPr txBox="1"/>
          <p:nvPr/>
        </p:nvSpPr>
        <p:spPr>
          <a:xfrm>
            <a:off x="279388" y="960120"/>
            <a:ext cx="657872" cy="731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500" b="1" dirty="0">
                <a:solidFill>
                  <a:srgbClr val="FF0000"/>
                </a:solidFill>
              </a:rPr>
              <a:t>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660E4A-830B-45E6-4279-3D0F8F7A5B27}"/>
              </a:ext>
            </a:extLst>
          </p:cNvPr>
          <p:cNvSpPr txBox="1"/>
          <p:nvPr/>
        </p:nvSpPr>
        <p:spPr>
          <a:xfrm>
            <a:off x="160020" y="5239003"/>
            <a:ext cx="7200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500" b="1" dirty="0">
                <a:solidFill>
                  <a:srgbClr val="FF0000"/>
                </a:solidFill>
              </a:rPr>
              <a:t>－</a:t>
            </a:r>
            <a:endParaRPr kumimoji="1" lang="ja-JP" altLang="en-US" sz="4500" b="1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44B4411-8749-D724-E233-74D9729CA76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21762" y="1691640"/>
            <a:ext cx="86563" cy="372618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DF52C6B4-BC48-57C3-D689-60B1EF0F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377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4A1E-CCC7-CC45-1C8C-4CCC1CD5B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D975F95-800B-8E88-F709-0F74BB1DC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3" y="3407275"/>
            <a:ext cx="7034387" cy="2502035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16B9EEDD-4BDB-D264-F164-2F215E1ABA16}"/>
              </a:ext>
            </a:extLst>
          </p:cNvPr>
          <p:cNvCxnSpPr>
            <a:cxnSpLocks/>
          </p:cNvCxnSpPr>
          <p:nvPr/>
        </p:nvCxnSpPr>
        <p:spPr>
          <a:xfrm flipH="1">
            <a:off x="1805940" y="2903220"/>
            <a:ext cx="342900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D9B5A3-7D1B-5642-6E81-4F2CAE72B500}"/>
              </a:ext>
            </a:extLst>
          </p:cNvPr>
          <p:cNvSpPr txBox="1"/>
          <p:nvPr/>
        </p:nvSpPr>
        <p:spPr>
          <a:xfrm>
            <a:off x="68580" y="982980"/>
            <a:ext cx="9029700" cy="19620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＜名言その１＞</a:t>
            </a:r>
            <a:endParaRPr kumimoji="1"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負け方を忘れた／どうやったら負けるのか分からない</a:t>
            </a:r>
            <a:endParaRPr kumimoji="1" lang="ja-JP" altLang="en-US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55D71C-5103-B0E1-E1C3-C00B4C90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8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901DE-6A5E-6821-3F40-D01EE0F0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5FF038-783E-60D5-5164-494BA641B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03" y="972685"/>
            <a:ext cx="7034387" cy="2502035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10E8587-939E-5703-996A-EBD5D3A970FB}"/>
              </a:ext>
            </a:extLst>
          </p:cNvPr>
          <p:cNvCxnSpPr>
            <a:cxnSpLocks/>
          </p:cNvCxnSpPr>
          <p:nvPr/>
        </p:nvCxnSpPr>
        <p:spPr>
          <a:xfrm flipV="1">
            <a:off x="4034790" y="3440430"/>
            <a:ext cx="0" cy="5715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706C49-D0C7-5CEB-ABE0-6A3A987652E1}"/>
              </a:ext>
            </a:extLst>
          </p:cNvPr>
          <p:cNvSpPr txBox="1"/>
          <p:nvPr/>
        </p:nvSpPr>
        <p:spPr>
          <a:xfrm>
            <a:off x="22860" y="4016038"/>
            <a:ext cx="9029700" cy="19620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＜名言その２＞</a:t>
            </a:r>
            <a:endParaRPr kumimoji="1"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勝ち方を忘れた／どうやったら勝てるのか分からない</a:t>
            </a:r>
            <a:endParaRPr kumimoji="1" lang="ja-JP" altLang="en-US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F41E77-A634-10B2-1BEC-47076B6F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805" y="5675412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A921-1C68-F96D-56B8-AE12E30C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67476B3-EB05-A69B-C40E-AB5C79D91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0" t="28211" r="63500" b="48221"/>
          <a:stretch/>
        </p:blipFill>
        <p:spPr>
          <a:xfrm>
            <a:off x="5269230" y="1360170"/>
            <a:ext cx="3474720" cy="428279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14E1EA-1129-D502-83F8-4428065F2C7C}"/>
              </a:ext>
            </a:extLst>
          </p:cNvPr>
          <p:cNvSpPr/>
          <p:nvPr/>
        </p:nvSpPr>
        <p:spPr>
          <a:xfrm>
            <a:off x="5427491" y="2531305"/>
            <a:ext cx="3064999" cy="4062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85CA3D6-7C96-E447-1F98-0FAE27E69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359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EA324-93AD-0871-F30F-9B9DA7A7E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28B04C3-2E39-B879-0E5C-973BDE71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3" y="3407275"/>
            <a:ext cx="7034387" cy="2502035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56CB8089-0324-2353-818F-865B18D7A8FE}"/>
              </a:ext>
            </a:extLst>
          </p:cNvPr>
          <p:cNvCxnSpPr>
            <a:cxnSpLocks/>
          </p:cNvCxnSpPr>
          <p:nvPr/>
        </p:nvCxnSpPr>
        <p:spPr>
          <a:xfrm>
            <a:off x="6355080" y="2937510"/>
            <a:ext cx="0" cy="525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C14AC4-AEC7-5A57-7C83-A71CDBC681B3}"/>
              </a:ext>
            </a:extLst>
          </p:cNvPr>
          <p:cNvSpPr txBox="1"/>
          <p:nvPr/>
        </p:nvSpPr>
        <p:spPr>
          <a:xfrm>
            <a:off x="114300" y="982980"/>
            <a:ext cx="8915400" cy="19620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＜名言その３＞</a:t>
            </a:r>
            <a:endParaRPr kumimoji="1"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また負け方を忘れてしまった／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　白紺はなんでそんなに負けるの？</a:t>
            </a:r>
            <a:endParaRPr kumimoji="1" lang="ja-JP" altLang="en-US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C6D695-9131-4A78-BA4A-3C0711BE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27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C477-BC5D-BE29-F3FA-827A55B8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07C592-FF14-0F7B-5E1F-D4ABF3FE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3" y="3667466"/>
            <a:ext cx="6302867" cy="2241844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15E8AF9A-1BEC-15F4-3FD6-4CC82AEC2E47}"/>
              </a:ext>
            </a:extLst>
          </p:cNvPr>
          <p:cNvCxnSpPr>
            <a:cxnSpLocks/>
          </p:cNvCxnSpPr>
          <p:nvPr/>
        </p:nvCxnSpPr>
        <p:spPr>
          <a:xfrm>
            <a:off x="1040130" y="1680210"/>
            <a:ext cx="0" cy="2011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9CBCE8-9635-7060-72A7-7DA1BD1177A3}"/>
              </a:ext>
            </a:extLst>
          </p:cNvPr>
          <p:cNvSpPr txBox="1"/>
          <p:nvPr/>
        </p:nvSpPr>
        <p:spPr>
          <a:xfrm>
            <a:off x="68580" y="982980"/>
            <a:ext cx="9029700" cy="715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＜世間は黙っていない！　その</a:t>
            </a:r>
            <a:r>
              <a:rPr kumimoji="1" lang="en-US" altLang="ja-JP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84D841-AF28-5B2F-6C43-41BDD5A9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492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18760-7B3D-8A2E-1823-47A3A522F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28C88FF-02FA-A486-0C35-72F628C8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3" y="3690327"/>
            <a:ext cx="6302867" cy="2241844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0D6DE3B-245F-7A3F-A73E-EB628DE10E92}"/>
              </a:ext>
            </a:extLst>
          </p:cNvPr>
          <p:cNvCxnSpPr>
            <a:cxnSpLocks/>
          </p:cNvCxnSpPr>
          <p:nvPr/>
        </p:nvCxnSpPr>
        <p:spPr>
          <a:xfrm>
            <a:off x="1611630" y="2777490"/>
            <a:ext cx="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089662-CBF8-92F4-9BEF-E8915FB29234}"/>
              </a:ext>
            </a:extLst>
          </p:cNvPr>
          <p:cNvSpPr txBox="1"/>
          <p:nvPr/>
        </p:nvSpPr>
        <p:spPr>
          <a:xfrm>
            <a:off x="0" y="982981"/>
            <a:ext cx="9144000" cy="23314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＜世間は黙っていない！　その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「父兄から、中１生と赤の試合は危険だからやめて欲しい」とクレームあり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  </a:t>
            </a:r>
            <a:r>
              <a:rPr lang="en-US" altLang="ja-JP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lang="ja-JP" altLang="en-US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浦和ラグビースクール</a:t>
            </a:r>
            <a:endParaRPr kumimoji="1" lang="ja-JP" altLang="en-US" sz="40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0F954F-083B-C427-1E54-EDE0BBED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47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B80CB-E137-595E-88E0-858BC825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36DB778-5D9F-2FFC-72EF-B18BF4EF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3" y="3381717"/>
            <a:ext cx="4725527" cy="1680806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8A945680-36AE-8043-B241-9591C8C1A8B2}"/>
              </a:ext>
            </a:extLst>
          </p:cNvPr>
          <p:cNvCxnSpPr>
            <a:cxnSpLocks/>
          </p:cNvCxnSpPr>
          <p:nvPr/>
        </p:nvCxnSpPr>
        <p:spPr>
          <a:xfrm>
            <a:off x="1131570" y="2743200"/>
            <a:ext cx="0" cy="6286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E2840B-1248-FB93-59A9-079F3F9FF031}"/>
              </a:ext>
            </a:extLst>
          </p:cNvPr>
          <p:cNvSpPr txBox="1"/>
          <p:nvPr/>
        </p:nvSpPr>
        <p:spPr>
          <a:xfrm>
            <a:off x="3691890" y="3948418"/>
            <a:ext cx="5269230" cy="16850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ja-JP" altLang="en-US" sz="49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戦犯は</a:t>
            </a:r>
            <a:endParaRPr kumimoji="1" lang="en-US" altLang="ja-JP" sz="495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</a:t>
            </a:r>
            <a:r>
              <a:rPr lang="ja-JP" altLang="en-US" sz="33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</a:t>
            </a:r>
            <a:r>
              <a:rPr lang="ja-JP" altLang="en-US" sz="49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en-US" altLang="ja-JP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TG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lang="ja-JP" altLang="en-US" sz="33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</a:t>
            </a:r>
            <a:r>
              <a:rPr lang="ja-JP" altLang="en-US" sz="49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  <a:r>
              <a:rPr kumimoji="1" lang="ja-JP" altLang="en-US" sz="49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2BF433-C9BD-36C1-D695-A34080EF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" y="1060923"/>
            <a:ext cx="5368636" cy="16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89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51C758C-1DE9-79BA-4C25-DA2FD4761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52" t="19931" r="46515" b="34008"/>
          <a:stretch/>
        </p:blipFill>
        <p:spPr>
          <a:xfrm>
            <a:off x="4926445" y="1383723"/>
            <a:ext cx="3823855" cy="42459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3E8230-9820-513D-0C20-AAA7616222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697" t="12256" r="32424" b="71582"/>
          <a:stretch/>
        </p:blipFill>
        <p:spPr>
          <a:xfrm>
            <a:off x="477982" y="1452545"/>
            <a:ext cx="3620186" cy="417714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77E4F3A-845C-FED6-E0DE-A06D3F509B38}"/>
              </a:ext>
            </a:extLst>
          </p:cNvPr>
          <p:cNvSpPr/>
          <p:nvPr/>
        </p:nvSpPr>
        <p:spPr>
          <a:xfrm>
            <a:off x="5037833" y="2817668"/>
            <a:ext cx="1238276" cy="2424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10F9286-9012-C667-176F-35F498213ADE}"/>
              </a:ext>
            </a:extLst>
          </p:cNvPr>
          <p:cNvSpPr/>
          <p:nvPr/>
        </p:nvSpPr>
        <p:spPr>
          <a:xfrm>
            <a:off x="1496291" y="2540577"/>
            <a:ext cx="1385454" cy="24245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1F1C4AD-4617-9981-8E66-E1C541F52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11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CC512-AA23-84E0-0673-B84F62FFD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2B136DE-42A3-FF4B-71BC-0BAE23D8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3" y="3667466"/>
            <a:ext cx="6302867" cy="2241844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B7BB86D8-C956-2791-0E11-808158ED0068}"/>
              </a:ext>
            </a:extLst>
          </p:cNvPr>
          <p:cNvCxnSpPr>
            <a:cxnSpLocks/>
          </p:cNvCxnSpPr>
          <p:nvPr/>
        </p:nvCxnSpPr>
        <p:spPr>
          <a:xfrm>
            <a:off x="5589270" y="1703070"/>
            <a:ext cx="0" cy="20345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59D815F-EE19-80AE-1D8F-F016F5EE2621}"/>
              </a:ext>
            </a:extLst>
          </p:cNvPr>
          <p:cNvSpPr txBox="1"/>
          <p:nvPr/>
        </p:nvSpPr>
        <p:spPr>
          <a:xfrm>
            <a:off x="68580" y="982980"/>
            <a:ext cx="9029700" cy="7155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＜世間は黙っていない！　その</a:t>
            </a:r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4793FA8-FC49-69EE-268E-4CA63C96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96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AD1F-4A54-8535-9E83-E45A0223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71FAB5D-FD82-B79D-0FAD-0E7C52B3B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03" y="3667466"/>
            <a:ext cx="6302867" cy="2241844"/>
          </a:xfrm>
          <a:prstGeom prst="rect">
            <a:avLst/>
          </a:prstGeom>
        </p:spPr>
      </p:pic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93E3637A-6EC6-7EB4-3282-5570CAB7F0B7}"/>
              </a:ext>
            </a:extLst>
          </p:cNvPr>
          <p:cNvCxnSpPr>
            <a:cxnSpLocks/>
          </p:cNvCxnSpPr>
          <p:nvPr/>
        </p:nvCxnSpPr>
        <p:spPr>
          <a:xfrm>
            <a:off x="5612130" y="2834640"/>
            <a:ext cx="0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C0848B1-09A3-1940-EE6E-4A082D31433F}"/>
              </a:ext>
            </a:extLst>
          </p:cNvPr>
          <p:cNvSpPr txBox="1"/>
          <p:nvPr/>
        </p:nvSpPr>
        <p:spPr>
          <a:xfrm>
            <a:off x="68580" y="982981"/>
            <a:ext cx="9029700" cy="23314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＜世間は黙っていない！　その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「武惑さんはオール赤、うちはほぼ黄。少しは配慮して欲しい。」</a:t>
            </a:r>
            <a:endParaRPr lang="en-US" altLang="ja-JP" sz="4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0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by</a:t>
            </a:r>
            <a:r>
              <a:rPr lang="ja-JP" altLang="en-US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海洋ラガー</a:t>
            </a:r>
            <a:endParaRPr kumimoji="1" lang="ja-JP" altLang="en-US" sz="40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6F3327-41EC-A294-B337-B731D1288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33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3232-ED3D-7C47-3E7D-FFC5D587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09DC1D-5F2E-6964-BFB8-B71A627C093D}"/>
              </a:ext>
            </a:extLst>
          </p:cNvPr>
          <p:cNvSpPr txBox="1"/>
          <p:nvPr/>
        </p:nvSpPr>
        <p:spPr>
          <a:xfrm>
            <a:off x="74645" y="992497"/>
            <a:ext cx="89667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＜まとめ＞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多田キャプテンの人徳で、夏場のスランプを克服。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通算２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勝１０敗１分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 ＊</a:t>
            </a:r>
            <a:r>
              <a:rPr kumimoji="1"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勝率７０</a:t>
            </a:r>
            <a:r>
              <a:rPr kumimoji="1"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kumimoji="1"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６％</a:t>
            </a:r>
            <a:endParaRPr kumimoji="1" lang="ja-JP" altLang="en-US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7BB1BE3-ABA4-2EBB-5D19-22884626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17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FA943-8313-C2A0-22C0-23FDBAEE1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0132D1-3AA2-A3C2-3223-E186B6EA6E60}"/>
              </a:ext>
            </a:extLst>
          </p:cNvPr>
          <p:cNvSpPr txBox="1"/>
          <p:nvPr/>
        </p:nvSpPr>
        <p:spPr>
          <a:xfrm>
            <a:off x="83975" y="1369687"/>
            <a:ext cx="89853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＜参考＞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年度の戦績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通算２９勝６敗２分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6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</a:t>
            </a:r>
            <a:r>
              <a:rPr kumimoji="1"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勝率８２</a:t>
            </a:r>
            <a:r>
              <a:rPr kumimoji="1"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r>
              <a:rPr kumimoji="1"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８％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780524-44F6-CAFC-F864-CB3ED6D2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284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D0327E-8F46-CFC4-D1CC-BB7C838846FD}"/>
              </a:ext>
            </a:extLst>
          </p:cNvPr>
          <p:cNvSpPr txBox="1"/>
          <p:nvPr/>
        </p:nvSpPr>
        <p:spPr>
          <a:xfrm>
            <a:off x="268448" y="1369687"/>
            <a:ext cx="860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部</a:t>
            </a:r>
            <a:endParaRPr kumimoji="1"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   裏  重大ニュース</a:t>
            </a:r>
            <a:endParaRPr kumimoji="1" lang="ja-JP" altLang="en-US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3258F3E-A530-4114-1AB9-D86D30BE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AF5C6-3BDA-B746-04FB-8F27D57B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BB44E6-CBCD-2F52-5BEA-6AE7D5F1F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4" t="40405" r="54769" b="33120"/>
          <a:stretch/>
        </p:blipFill>
        <p:spPr>
          <a:xfrm>
            <a:off x="4823460" y="984215"/>
            <a:ext cx="3497580" cy="469987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5E5D96-4936-BF21-B7C2-69B42B71D116}"/>
              </a:ext>
            </a:extLst>
          </p:cNvPr>
          <p:cNvSpPr/>
          <p:nvPr/>
        </p:nvSpPr>
        <p:spPr>
          <a:xfrm>
            <a:off x="5141741" y="2885635"/>
            <a:ext cx="3064999" cy="4062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A65235-8166-AD97-5151-16B5B971C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6CFE-9FF2-FCE8-2D83-4545F684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497258-2835-D7A8-8742-5405B0075DA4}"/>
              </a:ext>
            </a:extLst>
          </p:cNvPr>
          <p:cNvSpPr txBox="1"/>
          <p:nvPr/>
        </p:nvSpPr>
        <p:spPr>
          <a:xfrm>
            <a:off x="116058" y="1149570"/>
            <a:ext cx="88626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第８位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自転車で転倒し、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</a:t>
            </a:r>
            <a:r>
              <a:rPr kumimoji="1"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肩鎖関節脱臼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（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TG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氏）</a:t>
            </a:r>
            <a:endParaRPr kumimoji="1"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2A82D12-2857-A969-5F1F-30A7EE454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45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4B95D-319B-9A54-38CB-EF0AE75B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1CAE38-C6FF-AE7D-1E08-AA17DB29A4E6}"/>
              </a:ext>
            </a:extLst>
          </p:cNvPr>
          <p:cNvSpPr txBox="1"/>
          <p:nvPr/>
        </p:nvSpPr>
        <p:spPr>
          <a:xfrm>
            <a:off x="116058" y="1149570"/>
            <a:ext cx="886264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第７位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群惑戦で紫パンツ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にタックル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ja-JP" altLang="en-US" sz="6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6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OEC</a:t>
            </a:r>
            <a:r>
              <a:rPr kumimoji="1" lang="ja-JP" altLang="en-US" sz="6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氏）</a:t>
            </a:r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69A2942-A373-0819-F141-C8041BF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8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487AF-AA13-03E1-0FEA-66CC588B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9930FD-EDCB-702D-65BC-402C6123C4F4}"/>
              </a:ext>
            </a:extLst>
          </p:cNvPr>
          <p:cNvSpPr txBox="1"/>
          <p:nvPr/>
        </p:nvSpPr>
        <p:spPr>
          <a:xfrm>
            <a:off x="116058" y="1149571"/>
            <a:ext cx="886264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第６位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冬の不惑戦で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疑惑の判定！？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81EE49C-5896-FB2F-D9C3-A8482B47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56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56D43-82FF-4186-95FB-C6F28582DE27}"/>
              </a:ext>
            </a:extLst>
          </p:cNvPr>
          <p:cNvSpPr txBox="1"/>
          <p:nvPr/>
        </p:nvSpPr>
        <p:spPr>
          <a:xfrm>
            <a:off x="109464" y="982177"/>
            <a:ext cx="8925072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第５位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年に一度の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ノックオン</a:t>
            </a:r>
            <a:r>
              <a:rPr lang="ja-JP" altLang="en-US" sz="4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関東ラグビー連盟初代　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   チャンピオンを逃す 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（</a:t>
            </a:r>
            <a:r>
              <a:rPr lang="en-US" altLang="ja-JP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TKE</a:t>
            </a:r>
            <a:r>
              <a:rPr lang="ja-JP" altLang="en-US" sz="6000" dirty="0">
                <a:latin typeface="Meiryo UI" panose="020B0604030504040204" pitchFamily="50" charset="-128"/>
                <a:ea typeface="Meiryo UI" panose="020B0604030504040204" pitchFamily="50" charset="-128"/>
              </a:rPr>
              <a:t>氏）</a:t>
            </a:r>
            <a:endParaRPr lang="en-US" altLang="ja-JP" sz="6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C85E5C2-FE56-574C-44E4-1C81C420A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6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07F8-9355-C094-DD99-E7E2E0FA5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21F770-CA03-D490-EBA5-552AFB16947F}"/>
              </a:ext>
            </a:extLst>
          </p:cNvPr>
          <p:cNvSpPr txBox="1"/>
          <p:nvPr/>
        </p:nvSpPr>
        <p:spPr>
          <a:xfrm>
            <a:off x="91440" y="943830"/>
            <a:ext cx="894793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kumimoji="1" lang="ja-JP" altLang="en-US" sz="6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第４位</a:t>
            </a:r>
            <a:endParaRPr kumimoji="1" lang="en-US" altLang="ja-JP" sz="6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黄パンのテコ入れに　</a:t>
            </a:r>
            <a:r>
              <a:rPr kumimoji="1"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万策</a:t>
            </a:r>
            <a:endParaRPr kumimoji="1" lang="en-US" altLang="ja-JP" sz="6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尽きた</a:t>
            </a:r>
            <a:r>
              <a:rPr lang="en-US" altLang="ja-JP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</a:t>
            </a:r>
            <a:r>
              <a:rPr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田キャプテン</a:t>
            </a:r>
            <a:endParaRPr lang="en-US" altLang="ja-JP" sz="6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3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7B41F4F-7393-99B3-6C72-82EC253C9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0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3B8A3-F4E7-7B64-F62B-0B7131E0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6D6216-A662-0B4E-1FA5-312B0ADCD168}"/>
              </a:ext>
            </a:extLst>
          </p:cNvPr>
          <p:cNvSpPr txBox="1"/>
          <p:nvPr/>
        </p:nvSpPr>
        <p:spPr>
          <a:xfrm>
            <a:off x="91440" y="943830"/>
            <a:ext cx="8947932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3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赤の「</a:t>
            </a:r>
            <a:r>
              <a:rPr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O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の」さんと「</a:t>
            </a:r>
            <a:r>
              <a:rPr lang="en-US" altLang="ja-JP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S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さきさん」の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黄パンへの繰り上げ招集</a:t>
            </a:r>
            <a:endParaRPr lang="en-US" altLang="ja-JP" sz="6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（</a:t>
            </a:r>
            <a:r>
              <a:rPr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年前倒し）</a:t>
            </a:r>
            <a:r>
              <a:rPr lang="ja-JP" altLang="en-US" sz="5400" dirty="0">
                <a:latin typeface="Meiryo UI" panose="020B0604030504040204" pitchFamily="50" charset="-128"/>
                <a:ea typeface="Meiryo UI" panose="020B0604030504040204" pitchFamily="50" charset="-128"/>
              </a:rPr>
              <a:t>を画策</a:t>
            </a:r>
            <a:endParaRPr lang="en-US" altLang="ja-JP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69623B1-6B44-5607-402D-8486F73E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75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A85B-3304-582F-BF19-411E3B79C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09CD16-96BF-0B91-FFD4-26D58F470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45776" r="44250" b="18206"/>
          <a:stretch/>
        </p:blipFill>
        <p:spPr>
          <a:xfrm>
            <a:off x="341913" y="1097280"/>
            <a:ext cx="7601938" cy="4754880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00A98416-397F-5467-ABA5-96459D8383C3}"/>
              </a:ext>
            </a:extLst>
          </p:cNvPr>
          <p:cNvSpPr/>
          <p:nvPr/>
        </p:nvSpPr>
        <p:spPr>
          <a:xfrm>
            <a:off x="3291840" y="994410"/>
            <a:ext cx="5760720" cy="2560320"/>
          </a:xfrm>
          <a:prstGeom prst="wedgeRoundRectCallout">
            <a:avLst>
              <a:gd name="adj1" fmla="val -67983"/>
              <a:gd name="adj2" fmla="val -201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0454AD-65D4-3BDA-338C-7A605D56BF45}"/>
              </a:ext>
            </a:extLst>
          </p:cNvPr>
          <p:cNvSpPr txBox="1"/>
          <p:nvPr/>
        </p:nvSpPr>
        <p:spPr>
          <a:xfrm>
            <a:off x="3657600" y="1046700"/>
            <a:ext cx="5212080" cy="258532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真面目に黄パン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のテコ入れ策を考えるべし！</a:t>
            </a:r>
            <a:endParaRPr kumimoji="1"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5FC10D-BAB0-89A1-8860-20E308CAA1B3}"/>
              </a:ext>
            </a:extLst>
          </p:cNvPr>
          <p:cNvSpPr/>
          <p:nvPr/>
        </p:nvSpPr>
        <p:spPr>
          <a:xfrm>
            <a:off x="1451610" y="4034790"/>
            <a:ext cx="1645920" cy="174879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6C3ECF-2023-BEE3-6BB2-7AF9B114C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2" t="27655" r="35178" b="65612"/>
          <a:stretch/>
        </p:blipFill>
        <p:spPr>
          <a:xfrm>
            <a:off x="1497330" y="4087324"/>
            <a:ext cx="1543050" cy="16312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23760D-0D1C-DD91-0D9D-E7ADF5C4C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88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488F-0E88-0D95-7FAF-D1949A370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92CAD7-FA13-1447-DB33-AC0BC003C990}"/>
              </a:ext>
            </a:extLst>
          </p:cNvPr>
          <p:cNvSpPr txBox="1"/>
          <p:nvPr/>
        </p:nvSpPr>
        <p:spPr>
          <a:xfrm>
            <a:off x="268448" y="1369687"/>
            <a:ext cx="8607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第３位</a:t>
            </a:r>
            <a:endParaRPr kumimoji="1"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kumimoji="1"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endParaRPr kumimoji="1" lang="ja-JP" altLang="en-US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A6740-569E-B0DB-5E27-DEF85107C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86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8CFE20-6614-F5C5-7561-484C0900A781}"/>
              </a:ext>
            </a:extLst>
          </p:cNvPr>
          <p:cNvSpPr txBox="1"/>
          <p:nvPr/>
        </p:nvSpPr>
        <p:spPr>
          <a:xfrm>
            <a:off x="213030" y="995615"/>
            <a:ext cx="86071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</a:t>
            </a:r>
            <a:r>
              <a:rPr lang="ja-JP" altLang="en-US" sz="72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紺</a:t>
            </a:r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の間に大きな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亀裂が生じた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この問題！</a:t>
            </a:r>
            <a:endParaRPr kumimoji="1" lang="ja-JP" altLang="en-US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4CF2D6-29FC-C79C-CF7D-A8957FBD8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8" t="18922" r="51305" b="12832"/>
          <a:stretch/>
        </p:blipFill>
        <p:spPr>
          <a:xfrm>
            <a:off x="6014082" y="2346614"/>
            <a:ext cx="3047922" cy="357447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D78986A-D8B8-27C4-768A-F74F74AC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067" y="531568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269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C3EB-2F7B-4AC8-EAB3-77DD8EDF0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576F37-3CD7-53E0-24D0-956CB52FDB7A}"/>
              </a:ext>
            </a:extLst>
          </p:cNvPr>
          <p:cNvSpPr txBox="1"/>
          <p:nvPr/>
        </p:nvSpPr>
        <p:spPr>
          <a:xfrm>
            <a:off x="116058" y="1149570"/>
            <a:ext cx="88626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特別顧問：生田弁護士</a:t>
            </a:r>
            <a:endParaRPr kumimoji="1" lang="en-US" altLang="ja-JP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62E43F-6159-D5A8-246D-396737AA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37161" y="2788920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3F0E1D-734D-F729-DD16-6553603D8A48}"/>
              </a:ext>
            </a:extLst>
          </p:cNvPr>
          <p:cNvSpPr txBox="1"/>
          <p:nvPr/>
        </p:nvSpPr>
        <p:spPr>
          <a:xfrm>
            <a:off x="2404110" y="1842068"/>
            <a:ext cx="6574594" cy="3416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最近は、重大ニュースにしか顔を出せずに申し訳ありません</a:t>
            </a:r>
            <a:r>
              <a:rPr lang="ja-JP" altLang="en-US" sz="30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30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kumimoji="1"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今日は生出演です！</a:t>
            </a:r>
            <a:endParaRPr kumimoji="1" lang="en-US" altLang="ja-JP" sz="4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8F5129-DB97-47FB-3571-A626AF59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2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7D9AA-23EF-DC41-7F5B-AB2FC5A1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B865762-1195-FDE2-C22A-9A813CD4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60" t="25051" r="49242" b="30370"/>
          <a:stretch/>
        </p:blipFill>
        <p:spPr>
          <a:xfrm>
            <a:off x="4892041" y="1228783"/>
            <a:ext cx="3581324" cy="455929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FC6AE3F-666E-C047-D79C-775600D69957}"/>
              </a:ext>
            </a:extLst>
          </p:cNvPr>
          <p:cNvSpPr/>
          <p:nvPr/>
        </p:nvSpPr>
        <p:spPr>
          <a:xfrm>
            <a:off x="4970291" y="2645605"/>
            <a:ext cx="3064999" cy="4062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46587B-CB57-769E-E7DA-57B2553E1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986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FDDB0A-7B3B-E389-4049-8A3BEA382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40638" r="29000" b="22455"/>
          <a:stretch/>
        </p:blipFill>
        <p:spPr>
          <a:xfrm>
            <a:off x="137161" y="2788920"/>
            <a:ext cx="2034126" cy="249174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7BBE46-405C-8154-8230-41B845591592}"/>
              </a:ext>
            </a:extLst>
          </p:cNvPr>
          <p:cNvSpPr txBox="1"/>
          <p:nvPr/>
        </p:nvSpPr>
        <p:spPr>
          <a:xfrm>
            <a:off x="2355618" y="2229996"/>
            <a:ext cx="6574594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最終的には、</a:t>
            </a:r>
            <a:endParaRPr lang="en-US" altLang="ja-JP" sz="54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法律や規則</a:t>
            </a:r>
            <a:r>
              <a:rPr lang="ja-JP" altLang="en-US" sz="540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に従って解決すべき！</a:t>
            </a:r>
            <a:endParaRPr kumimoji="1" lang="en-US" altLang="ja-JP" sz="4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BC45636-E866-B37C-D120-30960A49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231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94E8-5AEA-4D5F-20A4-2F95FAEFC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431DFA-ADED-5607-E995-A51D96E87CEF}"/>
              </a:ext>
            </a:extLst>
          </p:cNvPr>
          <p:cNvSpPr txBox="1"/>
          <p:nvPr/>
        </p:nvSpPr>
        <p:spPr>
          <a:xfrm>
            <a:off x="268448" y="1369687"/>
            <a:ext cx="8607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  会則確認</a:t>
            </a:r>
            <a:endParaRPr lang="en-US" altLang="ja-JP" sz="7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dirty="0">
                <a:latin typeface="Meiryo UI" panose="020B0604030504040204" pitchFamily="50" charset="-128"/>
                <a:ea typeface="Meiryo UI" panose="020B0604030504040204" pitchFamily="50" charset="-128"/>
              </a:rPr>
              <a:t>　　（その１）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E1C7926-8054-3188-5D2E-E3D89BC6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627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0B754-391C-7FDE-A725-56C12C9B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267FDE-643A-6D8D-F3E1-196C2D8A89BF}"/>
              </a:ext>
            </a:extLst>
          </p:cNvPr>
          <p:cNvSpPr txBox="1"/>
          <p:nvPr/>
        </p:nvSpPr>
        <p:spPr>
          <a:xfrm>
            <a:off x="81768" y="1149571"/>
            <a:ext cx="90279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 （パンツの色）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．その年において数え年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59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歳となる会員で早生まれの者は、第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項にかかわらず、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赤色とすることができる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kumimoji="1" lang="en-US" altLang="ja-JP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760E9D-E3F9-B207-E2C9-B8E35ABA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2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51063-717F-F151-CB3B-C66AAC46C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F34D79-0C8F-DADC-CF57-E4C3AC391F62}"/>
              </a:ext>
            </a:extLst>
          </p:cNvPr>
          <p:cNvSpPr txBox="1"/>
          <p:nvPr/>
        </p:nvSpPr>
        <p:spPr>
          <a:xfrm>
            <a:off x="81768" y="1023840"/>
            <a:ext cx="902794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｢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赤色とする</a:t>
            </a:r>
            <a:r>
              <a:rPr lang="ja-JP" altLang="en-US" sz="4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ことができる</a:t>
            </a:r>
            <a:r>
              <a:rPr lang="en-US" altLang="ja-JP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｣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の意図は？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本人が希望すれば、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紺になる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ことができるのか？</a:t>
            </a:r>
            <a:endParaRPr lang="en-US" altLang="ja-JP" sz="405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endParaRPr lang="en-US" altLang="ja-JP" sz="2700" dirty="0">
              <a:solidFill>
                <a:srgbClr val="282828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赤パン側が承認すれば、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fontAlgn="base"/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4050" dirty="0">
                <a:solidFill>
                  <a:srgbClr val="28282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赤になることができるのか？</a:t>
            </a:r>
            <a:endParaRPr kumimoji="1" lang="en-US" altLang="ja-JP" sz="13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FD72EFCB-2D25-25EB-28FE-EF0F58EFE06D}"/>
              </a:ext>
            </a:extLst>
          </p:cNvPr>
          <p:cNvSpPr/>
          <p:nvPr/>
        </p:nvSpPr>
        <p:spPr>
          <a:xfrm>
            <a:off x="4069080" y="1634490"/>
            <a:ext cx="754380" cy="5715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26D6FF-2F9C-7491-48F7-7C487F69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82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5D454-99A4-E7EF-C9C1-1F88903B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F87DE8-AD24-FC9C-4802-8FBBE020CD01}"/>
              </a:ext>
            </a:extLst>
          </p:cNvPr>
          <p:cNvSpPr txBox="1"/>
          <p:nvPr/>
        </p:nvSpPr>
        <p:spPr>
          <a:xfrm>
            <a:off x="116058" y="1149570"/>
            <a:ext cx="886264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年度　赤パン昇格者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①前田　佳彦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②副島　英雄</a:t>
            </a:r>
            <a:endParaRPr kumimoji="1"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③松本　秀樹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④宮井　俊樹</a:t>
            </a:r>
            <a:endParaRPr kumimoji="1" lang="en-US" altLang="ja-JP" sz="49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⑤仲　　達之</a:t>
            </a:r>
            <a:endParaRPr kumimoji="1" lang="en-US" altLang="ja-JP" sz="49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74B49DB-1940-50E4-53ED-C4BD9913378A}"/>
              </a:ext>
            </a:extLst>
          </p:cNvPr>
          <p:cNvCxnSpPr/>
          <p:nvPr/>
        </p:nvCxnSpPr>
        <p:spPr>
          <a:xfrm>
            <a:off x="137160" y="3874770"/>
            <a:ext cx="8618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60D2D9A2-E5E7-CC4D-8BE9-9802FB29F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266" y="2909385"/>
            <a:ext cx="2120134" cy="29012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8E14E07-646B-BE97-382A-4E7C518C8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8" t="18922" r="51305" b="12832"/>
          <a:stretch/>
        </p:blipFill>
        <p:spPr>
          <a:xfrm>
            <a:off x="6727591" y="2914650"/>
            <a:ext cx="2393549" cy="28070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5463A8E-FF1A-D936-9F84-FA1459B7D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527" y="5507920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705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A4AF-E42F-8388-DC0B-5A16ED234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615D08-01B9-642B-6F00-5273588DE9D8}"/>
              </a:ext>
            </a:extLst>
          </p:cNvPr>
          <p:cNvSpPr txBox="1"/>
          <p:nvPr/>
        </p:nvSpPr>
        <p:spPr>
          <a:xfrm>
            <a:off x="116058" y="1149570"/>
            <a:ext cx="8862646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500" dirty="0">
                <a:latin typeface="Meiryo UI" panose="020B0604030504040204" pitchFamily="50" charset="-128"/>
                <a:ea typeface="Meiryo UI" panose="020B0604030504040204" pitchFamily="50" charset="-128"/>
              </a:rPr>
              <a:t>緊急赤パン会議の結果</a:t>
            </a:r>
            <a:endParaRPr lang="en-US" altLang="ja-JP" sz="4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④宮井　俊樹</a:t>
            </a:r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プレー、人徳ともに問題なし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赤パン昇格</a:t>
            </a:r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6F9845EE-237A-31B2-A9EA-4D725908493A}"/>
              </a:ext>
            </a:extLst>
          </p:cNvPr>
          <p:cNvSpPr/>
          <p:nvPr/>
        </p:nvSpPr>
        <p:spPr>
          <a:xfrm>
            <a:off x="3726180" y="2731770"/>
            <a:ext cx="937260" cy="5486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F7828CF8-80DC-19EB-C221-19E061002DBB}"/>
              </a:ext>
            </a:extLst>
          </p:cNvPr>
          <p:cNvSpPr/>
          <p:nvPr/>
        </p:nvSpPr>
        <p:spPr>
          <a:xfrm>
            <a:off x="3760470" y="4331970"/>
            <a:ext cx="937260" cy="5486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22BBC6-F90B-B674-B501-7D137E1DF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34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40D4B-9226-25BB-7513-150F4FC6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394AF3-1791-17DA-ECA7-D3D02D8FE423}"/>
              </a:ext>
            </a:extLst>
          </p:cNvPr>
          <p:cNvSpPr txBox="1"/>
          <p:nvPr/>
        </p:nvSpPr>
        <p:spPr>
          <a:xfrm>
            <a:off x="116058" y="1149570"/>
            <a:ext cx="8947932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⑤仲　達之</a:t>
            </a:r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「問題あり」ではないが、</a:t>
            </a:r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微妙</a:t>
            </a:r>
            <a:endParaRPr lang="en-US" altLang="ja-JP" sz="49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昇格試験</a:t>
            </a:r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の結果により判断する</a:t>
            </a:r>
            <a:endParaRPr kumimoji="1" lang="en-US" altLang="ja-JP" sz="1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矢印: 下 1">
            <a:extLst>
              <a:ext uri="{FF2B5EF4-FFF2-40B4-BE49-F238E27FC236}">
                <a16:creationId xmlns:a16="http://schemas.microsoft.com/office/drawing/2014/main" id="{30C02C29-DB6F-99D5-FDCF-F4F183F6F6F8}"/>
              </a:ext>
            </a:extLst>
          </p:cNvPr>
          <p:cNvSpPr/>
          <p:nvPr/>
        </p:nvSpPr>
        <p:spPr>
          <a:xfrm>
            <a:off x="3977640" y="2011680"/>
            <a:ext cx="937260" cy="5486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646CF95E-0258-9BE3-8971-4AFAF0EE59B4}"/>
              </a:ext>
            </a:extLst>
          </p:cNvPr>
          <p:cNvSpPr/>
          <p:nvPr/>
        </p:nvSpPr>
        <p:spPr>
          <a:xfrm>
            <a:off x="3862302" y="3531159"/>
            <a:ext cx="937260" cy="5486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380352-D72E-4AD7-E339-0137C2ED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727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D1EE8-99DC-0E88-B444-4847B1FA5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4CD0DE-D0B8-FADA-961A-0053578EDF0F}"/>
              </a:ext>
            </a:extLst>
          </p:cNvPr>
          <p:cNvSpPr txBox="1"/>
          <p:nvPr/>
        </p:nvSpPr>
        <p:spPr>
          <a:xfrm>
            <a:off x="116058" y="1115281"/>
            <a:ext cx="8947932" cy="491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</a:t>
            </a:r>
            <a:r>
              <a:rPr lang="ja-JP" altLang="en-US" sz="6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</a:t>
            </a:r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からのイージーなパスをノックオン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（取っていれば間違い　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600" dirty="0">
                <a:latin typeface="Meiryo UI" panose="020B0604030504040204" pitchFamily="50" charset="-128"/>
                <a:ea typeface="Meiryo UI" panose="020B0604030504040204" pitchFamily="50" charset="-128"/>
              </a:rPr>
              <a:t>　なくトライ）</a:t>
            </a:r>
            <a:endParaRPr lang="en-US" altLang="ja-JP" sz="6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FB9B577-048F-5EAB-9D18-AFF95B4F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669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5D4D8-1BEE-CA03-5BD3-DAF9E0CA3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802C8-5853-1DD0-285B-4FAD0C9AEC73}"/>
              </a:ext>
            </a:extLst>
          </p:cNvPr>
          <p:cNvSpPr txBox="1"/>
          <p:nvPr/>
        </p:nvSpPr>
        <p:spPr>
          <a:xfrm>
            <a:off x="116058" y="1149570"/>
            <a:ext cx="8947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TD</a:t>
            </a:r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氏の逆鱗に</a:t>
            </a:r>
            <a:endParaRPr lang="en-US" altLang="ja-JP" sz="6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触れ不合格！</a:t>
            </a:r>
            <a:endParaRPr kumimoji="1" lang="en-US" altLang="ja-JP" sz="2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3176150-A6FC-FC91-E12A-F88ECA29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02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C55E2-8E85-E2C9-D95E-B4FE96BB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CC06B7-9E92-226E-02E8-AFB686E268E1}"/>
              </a:ext>
            </a:extLst>
          </p:cNvPr>
          <p:cNvSpPr txBox="1"/>
          <p:nvPr/>
        </p:nvSpPr>
        <p:spPr>
          <a:xfrm>
            <a:off x="116058" y="1149571"/>
            <a:ext cx="89479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赤からは</a:t>
            </a:r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昇格を拒否</a:t>
            </a:r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され、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紺には</a:t>
            </a:r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残留（留年）を拒否</a:t>
            </a:r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され、</a:t>
            </a:r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4950" dirty="0">
                <a:latin typeface="Meiryo UI" panose="020B0604030504040204" pitchFamily="50" charset="-128"/>
                <a:ea typeface="Meiryo UI" panose="020B0604030504040204" pitchFamily="50" charset="-128"/>
              </a:rPr>
              <a:t>武惑初の</a:t>
            </a:r>
            <a:r>
              <a:rPr lang="ja-JP" altLang="en-US" sz="49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「浪人か？」</a:t>
            </a:r>
            <a:endParaRPr lang="en-US" altLang="ja-JP" sz="495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9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20D3C1-0FB8-AFFA-E089-D31D287AA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063" y="5002373"/>
            <a:ext cx="791937" cy="6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3615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1882</TotalTime>
  <Words>3973</Words>
  <Application>Microsoft Office PowerPoint</Application>
  <PresentationFormat>画面に合わせる (4:3)</PresentationFormat>
  <Paragraphs>724</Paragraphs>
  <Slides>169</Slides>
  <Notes>46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169</vt:i4>
      </vt:variant>
    </vt:vector>
  </HeadingPairs>
  <TitlesOfParts>
    <vt:vector size="175" baseType="lpstr">
      <vt:lpstr>HGS創英角ﾎﾟｯﾌﾟ体</vt:lpstr>
      <vt:lpstr>Meiryo UI</vt:lpstr>
      <vt:lpstr>游ゴシック</vt:lpstr>
      <vt:lpstr>Calibri</vt:lpstr>
      <vt:lpstr>Calibri Light</vt:lpstr>
      <vt:lpstr>レトロスペクト</vt:lpstr>
      <vt:lpstr>武惑クラブ年次総会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宮本 慶也</dc:creator>
  <cp:lastModifiedBy>慶也 宮本</cp:lastModifiedBy>
  <cp:revision>161</cp:revision>
  <cp:lastPrinted>2023-01-09T00:54:33Z</cp:lastPrinted>
  <dcterms:created xsi:type="dcterms:W3CDTF">2021-01-18T08:05:57Z</dcterms:created>
  <dcterms:modified xsi:type="dcterms:W3CDTF">2025-02-03T14:27:09Z</dcterms:modified>
</cp:coreProperties>
</file>